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5"/>
  </p:notesMasterIdLst>
  <p:handoutMasterIdLst>
    <p:handoutMasterId r:id="rId16"/>
  </p:handoutMasterIdLst>
  <p:sldIdLst>
    <p:sldId id="1577" r:id="rId2"/>
    <p:sldId id="1586" r:id="rId3"/>
    <p:sldId id="1590" r:id="rId4"/>
    <p:sldId id="1591" r:id="rId5"/>
    <p:sldId id="1592" r:id="rId6"/>
    <p:sldId id="1180" r:id="rId7"/>
    <p:sldId id="1599" r:id="rId8"/>
    <p:sldId id="1604" r:id="rId9"/>
    <p:sldId id="1605" r:id="rId10"/>
    <p:sldId id="1587" r:id="rId11"/>
    <p:sldId id="1228" r:id="rId12"/>
    <p:sldId id="1597" r:id="rId13"/>
    <p:sldId id="1598" r:id="rId14"/>
  </p:sldIdLst>
  <p:sldSz cx="9144000" cy="5143500" type="screen16x9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3" userDrawn="1">
          <p15:clr>
            <a:srgbClr val="A4A3A4"/>
          </p15:clr>
        </p15:guide>
        <p15:guide id="2" pos="2233" userDrawn="1">
          <p15:clr>
            <a:srgbClr val="A4A3A4"/>
          </p15:clr>
        </p15:guide>
        <p15:guide id="3" orient="horz" pos="3024" userDrawn="1">
          <p15:clr>
            <a:srgbClr val="A4A3A4"/>
          </p15:clr>
        </p15:guide>
        <p15:guide id="4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dak" initials="V" lastIdx="2" clrIdx="0">
    <p:extLst>
      <p:ext uri="{19B8F6BF-5375-455C-9EA6-DF929625EA0E}">
        <p15:presenceInfo xmlns:p15="http://schemas.microsoft.com/office/powerpoint/2012/main" userId="S::vedak@twinnedtechnologies.com::48b4302a-7d00-40ff-9afe-67ba1307ed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D7FA"/>
    <a:srgbClr val="FF93A2"/>
    <a:srgbClr val="000000"/>
    <a:srgbClr val="002060"/>
    <a:srgbClr val="099ADA"/>
    <a:srgbClr val="CCFF99"/>
    <a:srgbClr val="FFCCFF"/>
    <a:srgbClr val="FF99FF"/>
    <a:srgbClr val="FFCC99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/>
    <p:restoredTop sz="93784" autoAdjust="0"/>
  </p:normalViewPr>
  <p:slideViewPr>
    <p:cSldViewPr snapToGrid="0" snapToObjects="1">
      <p:cViewPr varScale="1">
        <p:scale>
          <a:sx n="84" d="100"/>
          <a:sy n="84" d="100"/>
        </p:scale>
        <p:origin x="108" y="60"/>
      </p:cViewPr>
      <p:guideLst>
        <p:guide orient="horz" pos="180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0" d="100"/>
          <a:sy n="50" d="100"/>
        </p:scale>
        <p:origin x="-2862" y="-96"/>
      </p:cViewPr>
      <p:guideLst>
        <p:guide orient="horz" pos="2953"/>
        <p:guide pos="2233"/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FCE950-14F6-491C-9D3D-4293AF23096D}" type="doc">
      <dgm:prSet loTypeId="urn:microsoft.com/office/officeart/2005/8/layout/cycle8" loCatId="cycle" qsTypeId="urn:microsoft.com/office/officeart/2005/8/quickstyle/3d2" qsCatId="3D" csTypeId="urn:microsoft.com/office/officeart/2005/8/colors/accent1_2" csCatId="accent1" phldr="1"/>
      <dgm:spPr/>
    </dgm:pt>
    <dgm:pt modelId="{EEAEAA26-D8A4-4217-8B0D-203BFE8DE54C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800" b="1" dirty="0"/>
            <a:t>HOSTILE </a:t>
          </a:r>
        </a:p>
        <a:p>
          <a:r>
            <a:rPr lang="en-US" sz="800" b="1" dirty="0"/>
            <a:t>DECEPTION</a:t>
          </a:r>
          <a:endParaRPr lang="en-IE" sz="800" b="1" dirty="0"/>
        </a:p>
      </dgm:t>
    </dgm:pt>
    <dgm:pt modelId="{CFA08B43-8E18-4FCA-963B-B46C455E3876}" type="parTrans" cxnId="{FACD4A19-4757-434F-9F0F-3B9BD56FA6B3}">
      <dgm:prSet/>
      <dgm:spPr/>
      <dgm:t>
        <a:bodyPr/>
        <a:lstStyle/>
        <a:p>
          <a:endParaRPr lang="en-IE"/>
        </a:p>
      </dgm:t>
    </dgm:pt>
    <dgm:pt modelId="{780C9E09-5173-4D98-A62C-38146911798E}" type="sibTrans" cxnId="{FACD4A19-4757-434F-9F0F-3B9BD56FA6B3}">
      <dgm:prSet/>
      <dgm:spPr/>
      <dgm:t>
        <a:bodyPr/>
        <a:lstStyle/>
        <a:p>
          <a:endParaRPr lang="en-IE"/>
        </a:p>
      </dgm:t>
    </dgm:pt>
    <dgm:pt modelId="{3E6E01D8-662A-4C89-B93F-861ABB4B3405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900" b="1" dirty="0"/>
            <a:t>COUNTER MEASURES</a:t>
          </a:r>
          <a:endParaRPr lang="en-IE" sz="800" b="1" dirty="0"/>
        </a:p>
      </dgm:t>
    </dgm:pt>
    <dgm:pt modelId="{D8C36207-95EC-415E-A990-56C42AD4E198}" type="parTrans" cxnId="{E5636000-E801-4001-A1C2-0B628A8D423B}">
      <dgm:prSet/>
      <dgm:spPr/>
      <dgm:t>
        <a:bodyPr/>
        <a:lstStyle/>
        <a:p>
          <a:endParaRPr lang="en-IE"/>
        </a:p>
      </dgm:t>
    </dgm:pt>
    <dgm:pt modelId="{83A55BCB-648A-4758-8A71-A0D9C5D78E45}" type="sibTrans" cxnId="{E5636000-E801-4001-A1C2-0B628A8D423B}">
      <dgm:prSet/>
      <dgm:spPr/>
      <dgm:t>
        <a:bodyPr/>
        <a:lstStyle/>
        <a:p>
          <a:endParaRPr lang="en-IE"/>
        </a:p>
      </dgm:t>
    </dgm:pt>
    <dgm:pt modelId="{2D56FE97-75A8-4264-93B6-682DECD6691A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900" b="1" dirty="0"/>
            <a:t>COMPLIANCE</a:t>
          </a:r>
          <a:endParaRPr lang="en-IE" sz="800" b="1" dirty="0"/>
        </a:p>
      </dgm:t>
    </dgm:pt>
    <dgm:pt modelId="{B9177434-8740-4704-BC0B-060511F91628}" type="parTrans" cxnId="{7895C1CA-BED2-4435-A7BE-6C0C84603AAE}">
      <dgm:prSet/>
      <dgm:spPr/>
      <dgm:t>
        <a:bodyPr/>
        <a:lstStyle/>
        <a:p>
          <a:endParaRPr lang="en-IE"/>
        </a:p>
      </dgm:t>
    </dgm:pt>
    <dgm:pt modelId="{DFDA401E-98EF-4BC1-89B9-9DFDF084F64C}" type="sibTrans" cxnId="{7895C1CA-BED2-4435-A7BE-6C0C84603AAE}">
      <dgm:prSet/>
      <dgm:spPr/>
      <dgm:t>
        <a:bodyPr/>
        <a:lstStyle/>
        <a:p>
          <a:endParaRPr lang="en-IE"/>
        </a:p>
      </dgm:t>
    </dgm:pt>
    <dgm:pt modelId="{51483D83-6B5D-450F-B052-C6A11F2BA089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900" b="1" dirty="0"/>
            <a:t>INTERACTIVE VISIBILITY</a:t>
          </a:r>
          <a:endParaRPr lang="en-IE" sz="1000" b="1" dirty="0"/>
        </a:p>
      </dgm:t>
    </dgm:pt>
    <dgm:pt modelId="{7D822106-8704-4AD4-ADA8-6E884478FD59}" type="parTrans" cxnId="{414F3299-C964-4646-A125-2ECA4113C3DA}">
      <dgm:prSet/>
      <dgm:spPr/>
      <dgm:t>
        <a:bodyPr/>
        <a:lstStyle/>
        <a:p>
          <a:endParaRPr lang="en-IE"/>
        </a:p>
      </dgm:t>
    </dgm:pt>
    <dgm:pt modelId="{52DD2C07-5FB9-46DC-BA24-2CE0700BB938}" type="sibTrans" cxnId="{414F3299-C964-4646-A125-2ECA4113C3DA}">
      <dgm:prSet/>
      <dgm:spPr/>
      <dgm:t>
        <a:bodyPr/>
        <a:lstStyle/>
        <a:p>
          <a:endParaRPr lang="en-IE"/>
        </a:p>
      </dgm:t>
    </dgm:pt>
    <dgm:pt modelId="{5E1FEB77-7672-4E4D-BF41-6EC231DEE77C}">
      <dgm:prSet phldrT="[Text]"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 sz="900" b="1" dirty="0"/>
            <a:t>SECURITY POLICY  &amp; NETWORK MONITORING</a:t>
          </a:r>
          <a:endParaRPr lang="en-IE" sz="800" b="1" dirty="0"/>
        </a:p>
      </dgm:t>
    </dgm:pt>
    <dgm:pt modelId="{FB7BD39F-4008-4B6F-8A15-F593A7F80798}" type="parTrans" cxnId="{6155815F-71CF-402A-B2FB-6861D0133855}">
      <dgm:prSet/>
      <dgm:spPr/>
      <dgm:t>
        <a:bodyPr/>
        <a:lstStyle/>
        <a:p>
          <a:endParaRPr lang="en-IE"/>
        </a:p>
      </dgm:t>
    </dgm:pt>
    <dgm:pt modelId="{3157F574-4DEF-4EBE-A80F-9ABD1BD5423B}" type="sibTrans" cxnId="{6155815F-71CF-402A-B2FB-6861D0133855}">
      <dgm:prSet/>
      <dgm:spPr/>
      <dgm:t>
        <a:bodyPr/>
        <a:lstStyle/>
        <a:p>
          <a:endParaRPr lang="en-IE"/>
        </a:p>
      </dgm:t>
    </dgm:pt>
    <dgm:pt modelId="{57400114-E6C2-4AC2-B55F-45A96A3C3D73}" type="pres">
      <dgm:prSet presAssocID="{43FCE950-14F6-491C-9D3D-4293AF23096D}" presName="compositeShape" presStyleCnt="0">
        <dgm:presLayoutVars>
          <dgm:chMax val="7"/>
          <dgm:dir/>
          <dgm:resizeHandles val="exact"/>
        </dgm:presLayoutVars>
      </dgm:prSet>
      <dgm:spPr/>
    </dgm:pt>
    <dgm:pt modelId="{815732FF-9C34-4234-AC8B-F44825852F3A}" type="pres">
      <dgm:prSet presAssocID="{43FCE950-14F6-491C-9D3D-4293AF23096D}" presName="wedge1" presStyleLbl="node1" presStyleIdx="0" presStyleCnt="5"/>
      <dgm:spPr/>
    </dgm:pt>
    <dgm:pt modelId="{CEAC325F-79F2-48F9-9045-BC3B6C4C7EC3}" type="pres">
      <dgm:prSet presAssocID="{43FCE950-14F6-491C-9D3D-4293AF23096D}" presName="dummy1a" presStyleCnt="0"/>
      <dgm:spPr/>
    </dgm:pt>
    <dgm:pt modelId="{819CA689-52E4-42F2-A01D-FD5D68823C12}" type="pres">
      <dgm:prSet presAssocID="{43FCE950-14F6-491C-9D3D-4293AF23096D}" presName="dummy1b" presStyleCnt="0"/>
      <dgm:spPr/>
    </dgm:pt>
    <dgm:pt modelId="{9E79D490-B9A1-4C3D-9F84-8B38E3BFA00B}" type="pres">
      <dgm:prSet presAssocID="{43FCE950-14F6-491C-9D3D-4293AF23096D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9299C532-58FB-4F3F-92FB-4DB5D7AD2A38}" type="pres">
      <dgm:prSet presAssocID="{43FCE950-14F6-491C-9D3D-4293AF23096D}" presName="wedge2" presStyleLbl="node1" presStyleIdx="1" presStyleCnt="5"/>
      <dgm:spPr/>
    </dgm:pt>
    <dgm:pt modelId="{9A0A84E0-8C1E-4BC2-AF26-E5CEE6217331}" type="pres">
      <dgm:prSet presAssocID="{43FCE950-14F6-491C-9D3D-4293AF23096D}" presName="dummy2a" presStyleCnt="0"/>
      <dgm:spPr/>
    </dgm:pt>
    <dgm:pt modelId="{065AA622-05BF-4288-9766-A6498F208AD7}" type="pres">
      <dgm:prSet presAssocID="{43FCE950-14F6-491C-9D3D-4293AF23096D}" presName="dummy2b" presStyleCnt="0"/>
      <dgm:spPr/>
    </dgm:pt>
    <dgm:pt modelId="{D1BC0697-5F74-4204-9857-B038F5318DAF}" type="pres">
      <dgm:prSet presAssocID="{43FCE950-14F6-491C-9D3D-4293AF23096D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385ACA19-95F8-41EF-817E-5CFE2C723026}" type="pres">
      <dgm:prSet presAssocID="{43FCE950-14F6-491C-9D3D-4293AF23096D}" presName="wedge3" presStyleLbl="node1" presStyleIdx="2" presStyleCnt="5"/>
      <dgm:spPr/>
    </dgm:pt>
    <dgm:pt modelId="{7B6A58C3-A43C-408A-84B8-6405D4B45E21}" type="pres">
      <dgm:prSet presAssocID="{43FCE950-14F6-491C-9D3D-4293AF23096D}" presName="dummy3a" presStyleCnt="0"/>
      <dgm:spPr/>
    </dgm:pt>
    <dgm:pt modelId="{3AC2E2BE-9C49-40B0-9318-C849A1414C13}" type="pres">
      <dgm:prSet presAssocID="{43FCE950-14F6-491C-9D3D-4293AF23096D}" presName="dummy3b" presStyleCnt="0"/>
      <dgm:spPr/>
    </dgm:pt>
    <dgm:pt modelId="{2E5BD33D-E742-40D4-B548-7EB59BBB4FC5}" type="pres">
      <dgm:prSet presAssocID="{43FCE950-14F6-491C-9D3D-4293AF23096D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CC04B67-9A80-40E6-829B-D3072BD15D09}" type="pres">
      <dgm:prSet presAssocID="{43FCE950-14F6-491C-9D3D-4293AF23096D}" presName="wedge4" presStyleLbl="node1" presStyleIdx="3" presStyleCnt="5"/>
      <dgm:spPr/>
    </dgm:pt>
    <dgm:pt modelId="{F2805513-8513-48C8-8F5C-38E79B21FAA8}" type="pres">
      <dgm:prSet presAssocID="{43FCE950-14F6-491C-9D3D-4293AF23096D}" presName="dummy4a" presStyleCnt="0"/>
      <dgm:spPr/>
    </dgm:pt>
    <dgm:pt modelId="{C73671E7-5779-4B8C-BB44-AD919821F34D}" type="pres">
      <dgm:prSet presAssocID="{43FCE950-14F6-491C-9D3D-4293AF23096D}" presName="dummy4b" presStyleCnt="0"/>
      <dgm:spPr/>
    </dgm:pt>
    <dgm:pt modelId="{BF43E173-3EB2-497D-B894-477A08074ECC}" type="pres">
      <dgm:prSet presAssocID="{43FCE950-14F6-491C-9D3D-4293AF23096D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106DB52-C2DE-044A-9CA0-D58EDE75B508}" type="pres">
      <dgm:prSet presAssocID="{43FCE950-14F6-491C-9D3D-4293AF23096D}" presName="wedge5" presStyleLbl="node1" presStyleIdx="4" presStyleCnt="5"/>
      <dgm:spPr/>
    </dgm:pt>
    <dgm:pt modelId="{6D938F73-CA53-424A-8772-51EAE39BF765}" type="pres">
      <dgm:prSet presAssocID="{43FCE950-14F6-491C-9D3D-4293AF23096D}" presName="dummy5a" presStyleCnt="0"/>
      <dgm:spPr/>
    </dgm:pt>
    <dgm:pt modelId="{C3C4BD42-B7D6-624C-94F3-FC58BE9C708F}" type="pres">
      <dgm:prSet presAssocID="{43FCE950-14F6-491C-9D3D-4293AF23096D}" presName="dummy5b" presStyleCnt="0"/>
      <dgm:spPr/>
    </dgm:pt>
    <dgm:pt modelId="{36C9D022-B8CB-EE4D-BDBB-A2DBF07E7873}" type="pres">
      <dgm:prSet presAssocID="{43FCE950-14F6-491C-9D3D-4293AF23096D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79C48DEF-B317-4ABD-A385-FF82E87C41C8}" type="pres">
      <dgm:prSet presAssocID="{780C9E09-5173-4D98-A62C-38146911798E}" presName="arrowWedge1" presStyleLbl="fgSibTrans2D1" presStyleIdx="0" presStyleCnt="5"/>
      <dgm:spPr/>
    </dgm:pt>
    <dgm:pt modelId="{690B33FF-28CB-4397-B4DB-8E6A9012753F}" type="pres">
      <dgm:prSet presAssocID="{3157F574-4DEF-4EBE-A80F-9ABD1BD5423B}" presName="arrowWedge2" presStyleLbl="fgSibTrans2D1" presStyleIdx="1" presStyleCnt="5"/>
      <dgm:spPr/>
    </dgm:pt>
    <dgm:pt modelId="{8B653129-8A04-445D-8C24-FEDE6A8F8076}" type="pres">
      <dgm:prSet presAssocID="{83A55BCB-648A-4758-8A71-A0D9C5D78E45}" presName="arrowWedge3" presStyleLbl="fgSibTrans2D1" presStyleIdx="2" presStyleCnt="5"/>
      <dgm:spPr/>
    </dgm:pt>
    <dgm:pt modelId="{6FDFFACF-D515-4B23-8723-5F6944123160}" type="pres">
      <dgm:prSet presAssocID="{DFDA401E-98EF-4BC1-89B9-9DFDF084F64C}" presName="arrowWedge4" presStyleLbl="fgSibTrans2D1" presStyleIdx="3" presStyleCnt="5"/>
      <dgm:spPr/>
    </dgm:pt>
    <dgm:pt modelId="{0E51BAC7-1730-0D49-A0A2-C70CCAFD99E7}" type="pres">
      <dgm:prSet presAssocID="{52DD2C07-5FB9-46DC-BA24-2CE0700BB938}" presName="arrowWedge5" presStyleLbl="fgSibTrans2D1" presStyleIdx="4" presStyleCnt="5"/>
      <dgm:spPr/>
    </dgm:pt>
  </dgm:ptLst>
  <dgm:cxnLst>
    <dgm:cxn modelId="{E5636000-E801-4001-A1C2-0B628A8D423B}" srcId="{43FCE950-14F6-491C-9D3D-4293AF23096D}" destId="{3E6E01D8-662A-4C89-B93F-861ABB4B3405}" srcOrd="2" destOrd="0" parTransId="{D8C36207-95EC-415E-A990-56C42AD4E198}" sibTransId="{83A55BCB-648A-4758-8A71-A0D9C5D78E45}"/>
    <dgm:cxn modelId="{FACD4A19-4757-434F-9F0F-3B9BD56FA6B3}" srcId="{43FCE950-14F6-491C-9D3D-4293AF23096D}" destId="{EEAEAA26-D8A4-4217-8B0D-203BFE8DE54C}" srcOrd="0" destOrd="0" parTransId="{CFA08B43-8E18-4FCA-963B-B46C455E3876}" sibTransId="{780C9E09-5173-4D98-A62C-38146911798E}"/>
    <dgm:cxn modelId="{E488BB26-9F2F-4145-A129-2448239087B2}" type="presOf" srcId="{EEAEAA26-D8A4-4217-8B0D-203BFE8DE54C}" destId="{815732FF-9C34-4234-AC8B-F44825852F3A}" srcOrd="0" destOrd="0" presId="urn:microsoft.com/office/officeart/2005/8/layout/cycle8"/>
    <dgm:cxn modelId="{7624A039-74D7-4C41-BF12-76C72AA5D5DF}" type="presOf" srcId="{EEAEAA26-D8A4-4217-8B0D-203BFE8DE54C}" destId="{9E79D490-B9A1-4C3D-9F84-8B38E3BFA00B}" srcOrd="1" destOrd="0" presId="urn:microsoft.com/office/officeart/2005/8/layout/cycle8"/>
    <dgm:cxn modelId="{6155815F-71CF-402A-B2FB-6861D0133855}" srcId="{43FCE950-14F6-491C-9D3D-4293AF23096D}" destId="{5E1FEB77-7672-4E4D-BF41-6EC231DEE77C}" srcOrd="1" destOrd="0" parTransId="{FB7BD39F-4008-4B6F-8A15-F593A7F80798}" sibTransId="{3157F574-4DEF-4EBE-A80F-9ABD1BD5423B}"/>
    <dgm:cxn modelId="{1EB19E44-1374-432C-9F16-61E6556AC4E7}" type="presOf" srcId="{51483D83-6B5D-450F-B052-C6A11F2BA089}" destId="{0106DB52-C2DE-044A-9CA0-D58EDE75B508}" srcOrd="0" destOrd="0" presId="urn:microsoft.com/office/officeart/2005/8/layout/cycle8"/>
    <dgm:cxn modelId="{F794B87B-5C6E-48B1-8AFF-3D3E6EFCEA1B}" type="presOf" srcId="{2D56FE97-75A8-4264-93B6-682DECD6691A}" destId="{BF43E173-3EB2-497D-B894-477A08074ECC}" srcOrd="1" destOrd="0" presId="urn:microsoft.com/office/officeart/2005/8/layout/cycle8"/>
    <dgm:cxn modelId="{6BBAA48F-3D2C-4BB9-A01E-A9B0A11ADB9F}" type="presOf" srcId="{43FCE950-14F6-491C-9D3D-4293AF23096D}" destId="{57400114-E6C2-4AC2-B55F-45A96A3C3D73}" srcOrd="0" destOrd="0" presId="urn:microsoft.com/office/officeart/2005/8/layout/cycle8"/>
    <dgm:cxn modelId="{405AF895-8EA7-4556-97AF-7404B20485B5}" type="presOf" srcId="{2D56FE97-75A8-4264-93B6-682DECD6691A}" destId="{5CC04B67-9A80-40E6-829B-D3072BD15D09}" srcOrd="0" destOrd="0" presId="urn:microsoft.com/office/officeart/2005/8/layout/cycle8"/>
    <dgm:cxn modelId="{414F3299-C964-4646-A125-2ECA4113C3DA}" srcId="{43FCE950-14F6-491C-9D3D-4293AF23096D}" destId="{51483D83-6B5D-450F-B052-C6A11F2BA089}" srcOrd="4" destOrd="0" parTransId="{7D822106-8704-4AD4-ADA8-6E884478FD59}" sibTransId="{52DD2C07-5FB9-46DC-BA24-2CE0700BB938}"/>
    <dgm:cxn modelId="{07F4BEA0-DA6E-47CE-BEE7-35A2992ED196}" type="presOf" srcId="{51483D83-6B5D-450F-B052-C6A11F2BA089}" destId="{36C9D022-B8CB-EE4D-BDBB-A2DBF07E7873}" srcOrd="1" destOrd="0" presId="urn:microsoft.com/office/officeart/2005/8/layout/cycle8"/>
    <dgm:cxn modelId="{BD197DC3-DD1D-483D-91F3-AEE69028FB89}" type="presOf" srcId="{5E1FEB77-7672-4E4D-BF41-6EC231DEE77C}" destId="{9299C532-58FB-4F3F-92FB-4DB5D7AD2A38}" srcOrd="0" destOrd="0" presId="urn:microsoft.com/office/officeart/2005/8/layout/cycle8"/>
    <dgm:cxn modelId="{542B08C6-9D26-4900-96D7-9A1EC2E35200}" type="presOf" srcId="{5E1FEB77-7672-4E4D-BF41-6EC231DEE77C}" destId="{D1BC0697-5F74-4204-9857-B038F5318DAF}" srcOrd="1" destOrd="0" presId="urn:microsoft.com/office/officeart/2005/8/layout/cycle8"/>
    <dgm:cxn modelId="{85673CC9-9695-4D29-A60B-C3710BE9D122}" type="presOf" srcId="{3E6E01D8-662A-4C89-B93F-861ABB4B3405}" destId="{385ACA19-95F8-41EF-817E-5CFE2C723026}" srcOrd="0" destOrd="0" presId="urn:microsoft.com/office/officeart/2005/8/layout/cycle8"/>
    <dgm:cxn modelId="{97CBB5C9-2DF2-4CB6-AE6B-5CB9032D8BCD}" type="presOf" srcId="{3E6E01D8-662A-4C89-B93F-861ABB4B3405}" destId="{2E5BD33D-E742-40D4-B548-7EB59BBB4FC5}" srcOrd="1" destOrd="0" presId="urn:microsoft.com/office/officeart/2005/8/layout/cycle8"/>
    <dgm:cxn modelId="{7895C1CA-BED2-4435-A7BE-6C0C84603AAE}" srcId="{43FCE950-14F6-491C-9D3D-4293AF23096D}" destId="{2D56FE97-75A8-4264-93B6-682DECD6691A}" srcOrd="3" destOrd="0" parTransId="{B9177434-8740-4704-BC0B-060511F91628}" sibTransId="{DFDA401E-98EF-4BC1-89B9-9DFDF084F64C}"/>
    <dgm:cxn modelId="{E9AFBA9B-E28A-4041-A074-AD29356C2814}" type="presParOf" srcId="{57400114-E6C2-4AC2-B55F-45A96A3C3D73}" destId="{815732FF-9C34-4234-AC8B-F44825852F3A}" srcOrd="0" destOrd="0" presId="urn:microsoft.com/office/officeart/2005/8/layout/cycle8"/>
    <dgm:cxn modelId="{51474630-ACCF-4D4A-9BCD-3EA2C4692B59}" type="presParOf" srcId="{57400114-E6C2-4AC2-B55F-45A96A3C3D73}" destId="{CEAC325F-79F2-48F9-9045-BC3B6C4C7EC3}" srcOrd="1" destOrd="0" presId="urn:microsoft.com/office/officeart/2005/8/layout/cycle8"/>
    <dgm:cxn modelId="{956AF1F5-F6BC-48E4-93CB-6F1E80FDA291}" type="presParOf" srcId="{57400114-E6C2-4AC2-B55F-45A96A3C3D73}" destId="{819CA689-52E4-42F2-A01D-FD5D68823C12}" srcOrd="2" destOrd="0" presId="urn:microsoft.com/office/officeart/2005/8/layout/cycle8"/>
    <dgm:cxn modelId="{05CFDBF9-0911-4B8B-BFC3-17B5B1FD6166}" type="presParOf" srcId="{57400114-E6C2-4AC2-B55F-45A96A3C3D73}" destId="{9E79D490-B9A1-4C3D-9F84-8B38E3BFA00B}" srcOrd="3" destOrd="0" presId="urn:microsoft.com/office/officeart/2005/8/layout/cycle8"/>
    <dgm:cxn modelId="{095895AE-D78D-4133-973E-21274D79AA9B}" type="presParOf" srcId="{57400114-E6C2-4AC2-B55F-45A96A3C3D73}" destId="{9299C532-58FB-4F3F-92FB-4DB5D7AD2A38}" srcOrd="4" destOrd="0" presId="urn:microsoft.com/office/officeart/2005/8/layout/cycle8"/>
    <dgm:cxn modelId="{B7736FEA-B6A0-49C3-9921-51FF616CCA9C}" type="presParOf" srcId="{57400114-E6C2-4AC2-B55F-45A96A3C3D73}" destId="{9A0A84E0-8C1E-4BC2-AF26-E5CEE6217331}" srcOrd="5" destOrd="0" presId="urn:microsoft.com/office/officeart/2005/8/layout/cycle8"/>
    <dgm:cxn modelId="{0DAAC7BB-5A37-4BA3-84DA-0BC3E732977A}" type="presParOf" srcId="{57400114-E6C2-4AC2-B55F-45A96A3C3D73}" destId="{065AA622-05BF-4288-9766-A6498F208AD7}" srcOrd="6" destOrd="0" presId="urn:microsoft.com/office/officeart/2005/8/layout/cycle8"/>
    <dgm:cxn modelId="{DC4AE91A-27C8-46AC-9562-C4FFD07C1BEF}" type="presParOf" srcId="{57400114-E6C2-4AC2-B55F-45A96A3C3D73}" destId="{D1BC0697-5F74-4204-9857-B038F5318DAF}" srcOrd="7" destOrd="0" presId="urn:microsoft.com/office/officeart/2005/8/layout/cycle8"/>
    <dgm:cxn modelId="{DACAB76D-3184-4308-A5C6-E7FBAEF0B454}" type="presParOf" srcId="{57400114-E6C2-4AC2-B55F-45A96A3C3D73}" destId="{385ACA19-95F8-41EF-817E-5CFE2C723026}" srcOrd="8" destOrd="0" presId="urn:microsoft.com/office/officeart/2005/8/layout/cycle8"/>
    <dgm:cxn modelId="{5D8CB92C-72F1-4138-B908-35FEA657CC8F}" type="presParOf" srcId="{57400114-E6C2-4AC2-B55F-45A96A3C3D73}" destId="{7B6A58C3-A43C-408A-84B8-6405D4B45E21}" srcOrd="9" destOrd="0" presId="urn:microsoft.com/office/officeart/2005/8/layout/cycle8"/>
    <dgm:cxn modelId="{3B73B88D-B80F-4DF2-A1DF-B6F6A0F5381C}" type="presParOf" srcId="{57400114-E6C2-4AC2-B55F-45A96A3C3D73}" destId="{3AC2E2BE-9C49-40B0-9318-C849A1414C13}" srcOrd="10" destOrd="0" presId="urn:microsoft.com/office/officeart/2005/8/layout/cycle8"/>
    <dgm:cxn modelId="{26A0EC27-11A6-43A2-AE52-187159F7F69E}" type="presParOf" srcId="{57400114-E6C2-4AC2-B55F-45A96A3C3D73}" destId="{2E5BD33D-E742-40D4-B548-7EB59BBB4FC5}" srcOrd="11" destOrd="0" presId="urn:microsoft.com/office/officeart/2005/8/layout/cycle8"/>
    <dgm:cxn modelId="{7E26950C-328E-41BC-BCE1-4E648EF7D55F}" type="presParOf" srcId="{57400114-E6C2-4AC2-B55F-45A96A3C3D73}" destId="{5CC04B67-9A80-40E6-829B-D3072BD15D09}" srcOrd="12" destOrd="0" presId="urn:microsoft.com/office/officeart/2005/8/layout/cycle8"/>
    <dgm:cxn modelId="{902F17FF-BBC7-4B30-8FF0-4D98A121DFCD}" type="presParOf" srcId="{57400114-E6C2-4AC2-B55F-45A96A3C3D73}" destId="{F2805513-8513-48C8-8F5C-38E79B21FAA8}" srcOrd="13" destOrd="0" presId="urn:microsoft.com/office/officeart/2005/8/layout/cycle8"/>
    <dgm:cxn modelId="{28E50D13-6F91-4F53-A7B8-67CEA2DE0DEE}" type="presParOf" srcId="{57400114-E6C2-4AC2-B55F-45A96A3C3D73}" destId="{C73671E7-5779-4B8C-BB44-AD919821F34D}" srcOrd="14" destOrd="0" presId="urn:microsoft.com/office/officeart/2005/8/layout/cycle8"/>
    <dgm:cxn modelId="{669196FE-3936-41D3-A560-8E2B66B9EDBC}" type="presParOf" srcId="{57400114-E6C2-4AC2-B55F-45A96A3C3D73}" destId="{BF43E173-3EB2-497D-B894-477A08074ECC}" srcOrd="15" destOrd="0" presId="urn:microsoft.com/office/officeart/2005/8/layout/cycle8"/>
    <dgm:cxn modelId="{F03C9254-3404-461A-89F7-FFBBB4F89FF0}" type="presParOf" srcId="{57400114-E6C2-4AC2-B55F-45A96A3C3D73}" destId="{0106DB52-C2DE-044A-9CA0-D58EDE75B508}" srcOrd="16" destOrd="0" presId="urn:microsoft.com/office/officeart/2005/8/layout/cycle8"/>
    <dgm:cxn modelId="{4E1229B3-DC48-400F-9F05-32E1E6D4BD40}" type="presParOf" srcId="{57400114-E6C2-4AC2-B55F-45A96A3C3D73}" destId="{6D938F73-CA53-424A-8772-51EAE39BF765}" srcOrd="17" destOrd="0" presId="urn:microsoft.com/office/officeart/2005/8/layout/cycle8"/>
    <dgm:cxn modelId="{EF9F4D75-CE38-415C-AD08-CC4286372F34}" type="presParOf" srcId="{57400114-E6C2-4AC2-B55F-45A96A3C3D73}" destId="{C3C4BD42-B7D6-624C-94F3-FC58BE9C708F}" srcOrd="18" destOrd="0" presId="urn:microsoft.com/office/officeart/2005/8/layout/cycle8"/>
    <dgm:cxn modelId="{50530568-F706-4849-9827-7318499E2FDE}" type="presParOf" srcId="{57400114-E6C2-4AC2-B55F-45A96A3C3D73}" destId="{36C9D022-B8CB-EE4D-BDBB-A2DBF07E7873}" srcOrd="19" destOrd="0" presId="urn:microsoft.com/office/officeart/2005/8/layout/cycle8"/>
    <dgm:cxn modelId="{84013D30-AAE8-4BC0-B7A7-E4608FD1E425}" type="presParOf" srcId="{57400114-E6C2-4AC2-B55F-45A96A3C3D73}" destId="{79C48DEF-B317-4ABD-A385-FF82E87C41C8}" srcOrd="20" destOrd="0" presId="urn:microsoft.com/office/officeart/2005/8/layout/cycle8"/>
    <dgm:cxn modelId="{413A1608-B993-47A8-B8F5-A5ABE7CF0C17}" type="presParOf" srcId="{57400114-E6C2-4AC2-B55F-45A96A3C3D73}" destId="{690B33FF-28CB-4397-B4DB-8E6A9012753F}" srcOrd="21" destOrd="0" presId="urn:microsoft.com/office/officeart/2005/8/layout/cycle8"/>
    <dgm:cxn modelId="{EBF2112E-0FA7-4462-84BB-1BB57CCAB5BD}" type="presParOf" srcId="{57400114-E6C2-4AC2-B55F-45A96A3C3D73}" destId="{8B653129-8A04-445D-8C24-FEDE6A8F8076}" srcOrd="22" destOrd="0" presId="urn:microsoft.com/office/officeart/2005/8/layout/cycle8"/>
    <dgm:cxn modelId="{6165A2BE-762E-4898-A08F-D3294AD7B9B9}" type="presParOf" srcId="{57400114-E6C2-4AC2-B55F-45A96A3C3D73}" destId="{6FDFFACF-D515-4B23-8723-5F6944123160}" srcOrd="23" destOrd="0" presId="urn:microsoft.com/office/officeart/2005/8/layout/cycle8"/>
    <dgm:cxn modelId="{27CF3591-D919-499F-9220-B19BD536C394}" type="presParOf" srcId="{57400114-E6C2-4AC2-B55F-45A96A3C3D73}" destId="{0E51BAC7-1730-0D49-A0A2-C70CCAFD99E7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5732FF-9C34-4234-AC8B-F44825852F3A}">
      <dsp:nvSpPr>
        <dsp:cNvPr id="0" name=""/>
        <dsp:cNvSpPr/>
      </dsp:nvSpPr>
      <dsp:spPr>
        <a:xfrm>
          <a:off x="1561662" y="201333"/>
          <a:ext cx="2732144" cy="2732144"/>
        </a:xfrm>
        <a:prstGeom prst="pie">
          <a:avLst>
            <a:gd name="adj1" fmla="val 16200000"/>
            <a:gd name="adj2" fmla="val 20520000"/>
          </a:avLst>
        </a:prstGeom>
        <a:solidFill>
          <a:schemeClr val="tx2">
            <a:lumMod val="5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HOSTILE 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DECEPTION</a:t>
          </a:r>
          <a:endParaRPr lang="en-IE" sz="800" b="1" kern="1200" dirty="0"/>
        </a:p>
      </dsp:txBody>
      <dsp:txXfrm>
        <a:off x="2986931" y="660593"/>
        <a:ext cx="878189" cy="585459"/>
      </dsp:txXfrm>
    </dsp:sp>
    <dsp:sp modelId="{9299C532-58FB-4F3F-92FB-4DB5D7AD2A38}">
      <dsp:nvSpPr>
        <dsp:cNvPr id="0" name=""/>
        <dsp:cNvSpPr/>
      </dsp:nvSpPr>
      <dsp:spPr>
        <a:xfrm>
          <a:off x="1585080" y="274190"/>
          <a:ext cx="2732144" cy="2732144"/>
        </a:xfrm>
        <a:prstGeom prst="pie">
          <a:avLst>
            <a:gd name="adj1" fmla="val 20520000"/>
            <a:gd name="adj2" fmla="val 3240000"/>
          </a:avLst>
        </a:prstGeom>
        <a:solidFill>
          <a:schemeClr val="tx2">
            <a:lumMod val="5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SECURITY POLICY  &amp; NETWORK MONITORING</a:t>
          </a:r>
          <a:endParaRPr lang="en-IE" sz="800" b="1" kern="1200" dirty="0"/>
        </a:p>
      </dsp:txBody>
      <dsp:txXfrm>
        <a:off x="3344711" y="1522520"/>
        <a:ext cx="813138" cy="650510"/>
      </dsp:txXfrm>
    </dsp:sp>
    <dsp:sp modelId="{385ACA19-95F8-41EF-817E-5CFE2C723026}">
      <dsp:nvSpPr>
        <dsp:cNvPr id="0" name=""/>
        <dsp:cNvSpPr/>
      </dsp:nvSpPr>
      <dsp:spPr>
        <a:xfrm>
          <a:off x="1523282" y="319075"/>
          <a:ext cx="2732144" cy="2732144"/>
        </a:xfrm>
        <a:prstGeom prst="pie">
          <a:avLst>
            <a:gd name="adj1" fmla="val 3240000"/>
            <a:gd name="adj2" fmla="val 7560000"/>
          </a:avLst>
        </a:prstGeom>
        <a:solidFill>
          <a:schemeClr val="tx2">
            <a:lumMod val="5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COUNTER MEASURES</a:t>
          </a:r>
          <a:endParaRPr lang="en-IE" sz="800" b="1" kern="1200" dirty="0"/>
        </a:p>
      </dsp:txBody>
      <dsp:txXfrm>
        <a:off x="2499048" y="2238081"/>
        <a:ext cx="780612" cy="715561"/>
      </dsp:txXfrm>
    </dsp:sp>
    <dsp:sp modelId="{5CC04B67-9A80-40E6-829B-D3072BD15D09}">
      <dsp:nvSpPr>
        <dsp:cNvPr id="0" name=""/>
        <dsp:cNvSpPr/>
      </dsp:nvSpPr>
      <dsp:spPr>
        <a:xfrm>
          <a:off x="1461483" y="274190"/>
          <a:ext cx="2732144" cy="2732144"/>
        </a:xfrm>
        <a:prstGeom prst="pie">
          <a:avLst>
            <a:gd name="adj1" fmla="val 7560000"/>
            <a:gd name="adj2" fmla="val 11880000"/>
          </a:avLst>
        </a:prstGeom>
        <a:solidFill>
          <a:schemeClr val="tx2">
            <a:lumMod val="5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COMPLIANCE</a:t>
          </a:r>
          <a:endParaRPr lang="en-IE" sz="800" b="1" kern="1200" dirty="0"/>
        </a:p>
      </dsp:txBody>
      <dsp:txXfrm>
        <a:off x="1620858" y="1522520"/>
        <a:ext cx="813138" cy="650510"/>
      </dsp:txXfrm>
    </dsp:sp>
    <dsp:sp modelId="{0106DB52-C2DE-044A-9CA0-D58EDE75B508}">
      <dsp:nvSpPr>
        <dsp:cNvPr id="0" name=""/>
        <dsp:cNvSpPr/>
      </dsp:nvSpPr>
      <dsp:spPr>
        <a:xfrm>
          <a:off x="1484902" y="201333"/>
          <a:ext cx="2732144" cy="2732144"/>
        </a:xfrm>
        <a:prstGeom prst="pie">
          <a:avLst>
            <a:gd name="adj1" fmla="val 11880000"/>
            <a:gd name="adj2" fmla="val 16200000"/>
          </a:avLst>
        </a:prstGeom>
        <a:solidFill>
          <a:schemeClr val="tx2">
            <a:lumMod val="5000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INTERACTIVE VISIBILITY</a:t>
          </a:r>
          <a:endParaRPr lang="en-IE" sz="1000" b="1" kern="1200" dirty="0"/>
        </a:p>
      </dsp:txBody>
      <dsp:txXfrm>
        <a:off x="1913588" y="660593"/>
        <a:ext cx="878189" cy="585459"/>
      </dsp:txXfrm>
    </dsp:sp>
    <dsp:sp modelId="{79C48DEF-B317-4ABD-A385-FF82E87C41C8}">
      <dsp:nvSpPr>
        <dsp:cNvPr id="0" name=""/>
        <dsp:cNvSpPr/>
      </dsp:nvSpPr>
      <dsp:spPr>
        <a:xfrm>
          <a:off x="1392400" y="32200"/>
          <a:ext cx="3070410" cy="3070410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0B33FF-28CB-4397-B4DB-8E6A9012753F}">
      <dsp:nvSpPr>
        <dsp:cNvPr id="0" name=""/>
        <dsp:cNvSpPr/>
      </dsp:nvSpPr>
      <dsp:spPr>
        <a:xfrm>
          <a:off x="1416136" y="105033"/>
          <a:ext cx="3070410" cy="3070410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653129-8A04-445D-8C24-FEDE6A8F8076}">
      <dsp:nvSpPr>
        <dsp:cNvPr id="0" name=""/>
        <dsp:cNvSpPr/>
      </dsp:nvSpPr>
      <dsp:spPr>
        <a:xfrm>
          <a:off x="1354149" y="150055"/>
          <a:ext cx="3070410" cy="3070410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DFFACF-D515-4B23-8723-5F6944123160}">
      <dsp:nvSpPr>
        <dsp:cNvPr id="0" name=""/>
        <dsp:cNvSpPr/>
      </dsp:nvSpPr>
      <dsp:spPr>
        <a:xfrm>
          <a:off x="1292162" y="105033"/>
          <a:ext cx="3070410" cy="3070410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51BAC7-1730-0D49-A0A2-C70CCAFD99E7}">
      <dsp:nvSpPr>
        <dsp:cNvPr id="0" name=""/>
        <dsp:cNvSpPr/>
      </dsp:nvSpPr>
      <dsp:spPr>
        <a:xfrm>
          <a:off x="1315898" y="32200"/>
          <a:ext cx="3070410" cy="3070410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1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1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DB895756-A5BD-C34C-8F61-461B5DA343DC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1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1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2CC08362-6DBA-E14B-8876-EB2579056B6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931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1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1" cy="480060"/>
          </a:xfrm>
          <a:prstGeom prst="rect">
            <a:avLst/>
          </a:prstGeom>
        </p:spPr>
        <p:txBody>
          <a:bodyPr vert="horz" lIns="96651" tIns="48325" rIns="96651" bIns="48325" rtlCol="0"/>
          <a:lstStyle>
            <a:lvl1pPr algn="r">
              <a:defRPr sz="1200"/>
            </a:lvl1pPr>
          </a:lstStyle>
          <a:p>
            <a:fld id="{41CFA932-765E-5843-823C-B585F4D5AD62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5" rIns="96651" bIns="4832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5" rIns="96651" bIns="4832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1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1" cy="480060"/>
          </a:xfrm>
          <a:prstGeom prst="rect">
            <a:avLst/>
          </a:prstGeom>
        </p:spPr>
        <p:txBody>
          <a:bodyPr vert="horz" lIns="96651" tIns="48325" rIns="96651" bIns="48325" rtlCol="0" anchor="b"/>
          <a:lstStyle>
            <a:lvl1pPr algn="r">
              <a:defRPr sz="1200"/>
            </a:lvl1pPr>
          </a:lstStyle>
          <a:p>
            <a:fld id="{DBE9AF95-748C-2E47-AF82-AE0DFE477A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IN" dirty="0"/>
          </a:p>
          <a:p>
            <a:pPr marL="228600" indent="-228600">
              <a:buAutoNum type="arabicPeriod"/>
            </a:pPr>
            <a:endParaRPr lang="en-IN" dirty="0"/>
          </a:p>
          <a:p>
            <a:pPr marL="228600" indent="-22860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AF95-748C-2E47-AF82-AE0DFE477AA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439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521" y="4560571"/>
            <a:ext cx="5852160" cy="4320540"/>
          </a:xfrm>
        </p:spPr>
        <p:txBody>
          <a:bodyPr lIns="88999" tIns="44499" rIns="88999" bIns="44499"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354" y="8685095"/>
            <a:ext cx="2972108" cy="457356"/>
          </a:xfrm>
          <a:prstGeom prst="rect">
            <a:avLst/>
          </a:prstGeom>
        </p:spPr>
        <p:txBody>
          <a:bodyPr lIns="88999" tIns="44499" rIns="88999" bIns="44499"/>
          <a:lstStyle/>
          <a:p>
            <a:fld id="{DBE9AF95-748C-2E47-AF82-AE0DFE477AA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993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AF95-748C-2E47-AF82-AE0DFE477AA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78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19138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  <a:buClr>
                <a:schemeClr val="accent2"/>
              </a:buClr>
              <a:buSzPct val="125000"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Gisha" charset="0"/>
              <a:ea typeface="Gisha" charset="0"/>
              <a:cs typeface="Gish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AF95-748C-2E47-AF82-AE0DFE477AA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2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AF95-748C-2E47-AF82-AE0DFE477AA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1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AF95-748C-2E47-AF82-AE0DFE477A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103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6" name="Google Shape;32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61702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:notes"/>
          <p:cNvSpPr txBox="1">
            <a:spLocks noGrp="1"/>
          </p:cNvSpPr>
          <p:nvPr>
            <p:ph type="body" idx="1"/>
          </p:nvPr>
        </p:nvSpPr>
        <p:spPr>
          <a:xfrm>
            <a:off x="731521" y="4560571"/>
            <a:ext cx="5852100" cy="4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83" name="Google Shape;383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62332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AF95-748C-2E47-AF82-AE0DFE477AA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637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AF95-748C-2E47-AF82-AE0DFE477AA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36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9AF95-748C-2E47-AF82-AE0DFE477AA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60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9AF95-748C-2E47-AF82-AE0DFE477AA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32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lue0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7530" y="-34290"/>
            <a:ext cx="9259061" cy="521208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647950"/>
            <a:ext cx="4114800" cy="1102519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98D3E-E53E-2140-8A0D-555997A0B0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83016"/>
            <a:ext cx="3923768" cy="63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1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8BAE4-12C6-E447-B0FE-5E30E918638F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2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F7CBE-DF1E-6B41-9A5A-6F6D1F0D77EF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592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273844"/>
            <a:ext cx="5800725" cy="435887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81588-9E6B-4749-9FD8-F11F4A384F50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105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body" sz="quarter" idx="13"/>
          </p:nvPr>
        </p:nvSpPr>
        <p:spPr>
          <a:xfrm>
            <a:off x="473275" y="696515"/>
            <a:ext cx="8197453" cy="32778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1700" cap="all" spc="153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r>
              <a:t>donec quis nunc</a:t>
            </a:r>
          </a:p>
        </p:txBody>
      </p: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fld id="{FFF99190-466D-8848-8FBF-82A3655C10A9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917443"/>
            <a:ext cx="9144000" cy="226059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8658055" y="4706148"/>
            <a:ext cx="471663" cy="424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25FBE1D-1823-4A5A-A366-F7F97F7382CB}" type="slidenum">
              <a:rPr lang="en-US" sz="1050" b="1" smtClean="0">
                <a:latin typeface="Helvetica Neue" panose="02000503000000020004" pitchFamily="50"/>
              </a:rPr>
              <a:pPr algn="ctr"/>
              <a:t>‹#›</a:t>
            </a:fld>
            <a:endParaRPr lang="en-US" sz="1050" b="1" dirty="0">
              <a:latin typeface="Helvetica Neue" panose="02000503000000020004" pitchFamily="5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4143" y="4625104"/>
            <a:ext cx="580364" cy="497921"/>
            <a:chOff x="3372967" y="2762127"/>
            <a:chExt cx="2298160" cy="2273968"/>
          </a:xfrm>
        </p:grpSpPr>
        <p:sp>
          <p:nvSpPr>
            <p:cNvPr id="12" name="Oval 11"/>
            <p:cNvSpPr/>
            <p:nvPr/>
          </p:nvSpPr>
          <p:spPr>
            <a:xfrm>
              <a:off x="3407986" y="2796301"/>
              <a:ext cx="2189249" cy="219826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967" y="2762127"/>
              <a:ext cx="2298160" cy="2273968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66F06-39D6-4652-9B0C-7DDC3C7FE295}" type="datetimeFigureOut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99190-466D-8848-8FBF-82A3655C10A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917443"/>
            <a:ext cx="9144000" cy="226059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8658055" y="4706148"/>
            <a:ext cx="471663" cy="424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25FBE1D-1823-4A5A-A366-F7F97F7382CB}" type="slidenum">
              <a:rPr lang="en-US" sz="1050" b="1" smtClean="0">
                <a:latin typeface="Helvetica Neue" panose="02000503000000020004" pitchFamily="50"/>
              </a:rPr>
              <a:pPr algn="ctr"/>
              <a:t>‹#›</a:t>
            </a:fld>
            <a:endParaRPr lang="en-US" sz="1050" b="1" dirty="0">
              <a:latin typeface="Helvetica Neue" panose="02000503000000020004" pitchFamily="5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4143" y="4625104"/>
            <a:ext cx="580364" cy="497921"/>
            <a:chOff x="3372967" y="2762127"/>
            <a:chExt cx="2298160" cy="2273968"/>
          </a:xfrm>
        </p:grpSpPr>
        <p:sp>
          <p:nvSpPr>
            <p:cNvPr id="12" name="Oval 11"/>
            <p:cNvSpPr/>
            <p:nvPr/>
          </p:nvSpPr>
          <p:spPr>
            <a:xfrm>
              <a:off x="3407986" y="2796301"/>
              <a:ext cx="2189249" cy="219826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967" y="2762127"/>
              <a:ext cx="2298160" cy="2273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61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fld id="{FFF99190-466D-8848-8FBF-82A3655C10A9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917443"/>
            <a:ext cx="9144000" cy="226059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8658055" y="4706148"/>
            <a:ext cx="471663" cy="424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25FBE1D-1823-4A5A-A366-F7F97F7382CB}" type="slidenum">
              <a:rPr lang="en-US" sz="1050" b="1" smtClean="0">
                <a:latin typeface="Helvetica Neue" panose="02000503000000020004" pitchFamily="50"/>
              </a:rPr>
              <a:pPr algn="ctr"/>
              <a:t>‹#›</a:t>
            </a:fld>
            <a:endParaRPr lang="en-US" sz="1050" b="1" dirty="0">
              <a:latin typeface="Helvetica Neue" panose="02000503000000020004" pitchFamily="50"/>
            </a:endParaRPr>
          </a:p>
        </p:txBody>
      </p:sp>
      <p:grpSp>
        <p:nvGrpSpPr>
          <p:cNvPr id="2" name="Group 10"/>
          <p:cNvGrpSpPr/>
          <p:nvPr userDrawn="1"/>
        </p:nvGrpSpPr>
        <p:grpSpPr>
          <a:xfrm>
            <a:off x="24143" y="4625104"/>
            <a:ext cx="580364" cy="497921"/>
            <a:chOff x="3372967" y="2762127"/>
            <a:chExt cx="2298160" cy="2273968"/>
          </a:xfrm>
        </p:grpSpPr>
        <p:sp>
          <p:nvSpPr>
            <p:cNvPr id="12" name="Oval 11"/>
            <p:cNvSpPr/>
            <p:nvPr/>
          </p:nvSpPr>
          <p:spPr>
            <a:xfrm>
              <a:off x="3407986" y="2796301"/>
              <a:ext cx="2189249" cy="219826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967" y="2762127"/>
              <a:ext cx="2298160" cy="2273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0303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fld id="{FFF99190-466D-8848-8FBF-82A3655C10A9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917443"/>
            <a:ext cx="9144000" cy="226059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8658055" y="4706148"/>
            <a:ext cx="471663" cy="424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25FBE1D-1823-4A5A-A366-F7F97F7382CB}" type="slidenum">
              <a:rPr lang="en-US" sz="1050" b="1" smtClean="0">
                <a:latin typeface="Helvetica Neue" panose="02000503000000020004" pitchFamily="50"/>
              </a:rPr>
              <a:pPr algn="ctr"/>
              <a:t>‹#›</a:t>
            </a:fld>
            <a:endParaRPr lang="en-US" sz="1050" b="1" dirty="0">
              <a:latin typeface="Helvetica Neue" panose="02000503000000020004" pitchFamily="5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4143" y="4625104"/>
            <a:ext cx="580364" cy="497921"/>
            <a:chOff x="3372967" y="2762127"/>
            <a:chExt cx="2298160" cy="2273968"/>
          </a:xfrm>
        </p:grpSpPr>
        <p:sp>
          <p:nvSpPr>
            <p:cNvPr id="12" name="Oval 11"/>
            <p:cNvSpPr/>
            <p:nvPr/>
          </p:nvSpPr>
          <p:spPr>
            <a:xfrm>
              <a:off x="3407986" y="2796301"/>
              <a:ext cx="2189249" cy="219826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967" y="2762127"/>
              <a:ext cx="2298160" cy="2273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88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" advClick="0" advTm="100">
        <p:fade/>
      </p:transition>
    </mc:Choice>
    <mc:Fallback xmlns="">
      <p:transition advClick="0" advTm="1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fld id="{FFF99190-466D-8848-8FBF-82A3655C10A9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917443"/>
            <a:ext cx="9144000" cy="226059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 userDrawn="1"/>
        </p:nvSpPr>
        <p:spPr>
          <a:xfrm>
            <a:off x="8658055" y="4706148"/>
            <a:ext cx="471663" cy="424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25FBE1D-1823-4A5A-A366-F7F97F7382CB}" type="slidenum">
              <a:rPr lang="en-US" sz="1050" b="1" smtClean="0">
                <a:latin typeface="Helvetica Neue" panose="02000503000000020004" pitchFamily="50"/>
              </a:rPr>
              <a:pPr algn="ctr"/>
              <a:t>‹#›</a:t>
            </a:fld>
            <a:endParaRPr lang="en-US" sz="1050" b="1" dirty="0">
              <a:latin typeface="Helvetica Neue" panose="02000503000000020004" pitchFamily="50"/>
            </a:endParaRPr>
          </a:p>
        </p:txBody>
      </p:sp>
      <p:grpSp>
        <p:nvGrpSpPr>
          <p:cNvPr id="2" name="Group 13"/>
          <p:cNvGrpSpPr/>
          <p:nvPr userDrawn="1"/>
        </p:nvGrpSpPr>
        <p:grpSpPr>
          <a:xfrm>
            <a:off x="24143" y="4625104"/>
            <a:ext cx="580364" cy="497921"/>
            <a:chOff x="3372967" y="2762127"/>
            <a:chExt cx="2298160" cy="2273968"/>
          </a:xfrm>
        </p:grpSpPr>
        <p:sp>
          <p:nvSpPr>
            <p:cNvPr id="15" name="Oval 14"/>
            <p:cNvSpPr/>
            <p:nvPr/>
          </p:nvSpPr>
          <p:spPr>
            <a:xfrm>
              <a:off x="3407986" y="2796301"/>
              <a:ext cx="2189249" cy="219826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967" y="2762127"/>
              <a:ext cx="2298160" cy="2273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</p:spPr>
        <p:txBody>
          <a:bodyPr/>
          <a:lstStyle/>
          <a:p>
            <a:fld id="{FFF99190-466D-8848-8FBF-82A3655C10A9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4917443"/>
            <a:ext cx="9144000" cy="226059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 userDrawn="1"/>
        </p:nvSpPr>
        <p:spPr>
          <a:xfrm>
            <a:off x="8658055" y="4706148"/>
            <a:ext cx="471663" cy="424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25FBE1D-1823-4A5A-A366-F7F97F7382CB}" type="slidenum">
              <a:rPr lang="en-US" sz="1050" b="1" smtClean="0">
                <a:latin typeface="Helvetica Neue" panose="02000503000000020004" pitchFamily="50"/>
              </a:rPr>
              <a:pPr algn="ctr"/>
              <a:t>‹#›</a:t>
            </a:fld>
            <a:endParaRPr lang="en-US" sz="1050" b="1" dirty="0">
              <a:latin typeface="Helvetica Neue" panose="02000503000000020004" pitchFamily="50"/>
            </a:endParaRPr>
          </a:p>
        </p:txBody>
      </p:sp>
      <p:grpSp>
        <p:nvGrpSpPr>
          <p:cNvPr id="2" name="Group 18"/>
          <p:cNvGrpSpPr/>
          <p:nvPr userDrawn="1"/>
        </p:nvGrpSpPr>
        <p:grpSpPr>
          <a:xfrm>
            <a:off x="24143" y="4625104"/>
            <a:ext cx="580364" cy="497921"/>
            <a:chOff x="3372967" y="2762127"/>
            <a:chExt cx="2298160" cy="2273968"/>
          </a:xfrm>
        </p:grpSpPr>
        <p:sp>
          <p:nvSpPr>
            <p:cNvPr id="20" name="Oval 19"/>
            <p:cNvSpPr/>
            <p:nvPr/>
          </p:nvSpPr>
          <p:spPr>
            <a:xfrm>
              <a:off x="3407986" y="2796301"/>
              <a:ext cx="2189249" cy="219826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967" y="2762127"/>
              <a:ext cx="2298160" cy="2273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8977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7749"/>
            <a:ext cx="8686800" cy="3581401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221062"/>
            <a:ext cx="8001000" cy="438150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chemeClr val="tx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507111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 flipV="1">
            <a:off x="0" y="-15074"/>
            <a:ext cx="1530699" cy="910423"/>
          </a:xfrm>
          <a:custGeom>
            <a:avLst/>
            <a:gdLst>
              <a:gd name="connsiteX0" fmla="*/ 0 w 1219200"/>
              <a:gd name="connsiteY0" fmla="*/ 0 h 895350"/>
              <a:gd name="connsiteX1" fmla="*/ 771525 w 1219200"/>
              <a:gd name="connsiteY1" fmla="*/ 0 h 895350"/>
              <a:gd name="connsiteX2" fmla="*/ 1088079 w 1219200"/>
              <a:gd name="connsiteY2" fmla="*/ 131121 h 895350"/>
              <a:gd name="connsiteX3" fmla="*/ 1219200 w 1219200"/>
              <a:gd name="connsiteY3" fmla="*/ 447675 h 895350"/>
              <a:gd name="connsiteX4" fmla="*/ 1219200 w 1219200"/>
              <a:gd name="connsiteY4" fmla="*/ 895350 h 895350"/>
              <a:gd name="connsiteX5" fmla="*/ 0 w 1219200"/>
              <a:gd name="connsiteY5" fmla="*/ 895350 h 895350"/>
              <a:gd name="connsiteX6" fmla="*/ 0 w 12192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4000 w 1524000"/>
              <a:gd name="connsiteY4" fmla="*/ 895350 h 895350"/>
              <a:gd name="connsiteX5" fmla="*/ 0 w 1524000"/>
              <a:gd name="connsiteY5" fmla="*/ 895350 h 895350"/>
              <a:gd name="connsiteX6" fmla="*/ 0 w 15240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0651 w 1524000"/>
              <a:gd name="connsiteY4" fmla="*/ 854319 h 895350"/>
              <a:gd name="connsiteX5" fmla="*/ 1524000 w 1524000"/>
              <a:gd name="connsiteY5" fmla="*/ 895350 h 895350"/>
              <a:gd name="connsiteX6" fmla="*/ 0 w 1524000"/>
              <a:gd name="connsiteY6" fmla="*/ 895350 h 895350"/>
              <a:gd name="connsiteX7" fmla="*/ 0 w 1524000"/>
              <a:gd name="connsiteY7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4476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3714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0 w 1530699"/>
              <a:gd name="connsiteY6" fmla="*/ 895350 h 910423"/>
              <a:gd name="connsiteX7" fmla="*/ 0 w 1530699"/>
              <a:gd name="connsiteY7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712046"/>
              <a:gd name="connsiteY0" fmla="*/ 20616 h 931039"/>
              <a:gd name="connsiteX1" fmla="*/ 771525 w 1712046"/>
              <a:gd name="connsiteY1" fmla="*/ 20616 h 931039"/>
              <a:gd name="connsiteX2" fmla="*/ 1088079 w 1712046"/>
              <a:gd name="connsiteY2" fmla="*/ 151737 h 931039"/>
              <a:gd name="connsiteX3" fmla="*/ 1530699 w 1712046"/>
              <a:gd name="connsiteY3" fmla="*/ 931039 h 931039"/>
              <a:gd name="connsiteX4" fmla="*/ 0 w 1712046"/>
              <a:gd name="connsiteY4" fmla="*/ 915966 h 931039"/>
              <a:gd name="connsiteX5" fmla="*/ 0 w 1712046"/>
              <a:gd name="connsiteY5" fmla="*/ 20616 h 931039"/>
              <a:gd name="connsiteX0" fmla="*/ 0 w 1530699"/>
              <a:gd name="connsiteY0" fmla="*/ 20616 h 931039"/>
              <a:gd name="connsiteX1" fmla="*/ 771525 w 1530699"/>
              <a:gd name="connsiteY1" fmla="*/ 20616 h 931039"/>
              <a:gd name="connsiteX2" fmla="*/ 1088079 w 1530699"/>
              <a:gd name="connsiteY2" fmla="*/ 151737 h 931039"/>
              <a:gd name="connsiteX3" fmla="*/ 1530699 w 1530699"/>
              <a:gd name="connsiteY3" fmla="*/ 931039 h 931039"/>
              <a:gd name="connsiteX4" fmla="*/ 0 w 1530699"/>
              <a:gd name="connsiteY4" fmla="*/ 915966 h 931039"/>
              <a:gd name="connsiteX5" fmla="*/ 0 w 1530699"/>
              <a:gd name="connsiteY5" fmla="*/ 20616 h 931039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0699" h="910423">
                <a:moveTo>
                  <a:pt x="0" y="0"/>
                </a:moveTo>
                <a:lnTo>
                  <a:pt x="771525" y="0"/>
                </a:lnTo>
                <a:cubicBezTo>
                  <a:pt x="890256" y="0"/>
                  <a:pt x="1025050" y="16675"/>
                  <a:pt x="1164279" y="212862"/>
                </a:cubicBezTo>
                <a:cubicBezTo>
                  <a:pt x="1278108" y="377299"/>
                  <a:pt x="1299296" y="611602"/>
                  <a:pt x="1530699" y="910423"/>
                </a:cubicBez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 descr="Ridgeback Logo_001.png"/>
          <p:cNvPicPr>
            <a:picLocks noChangeAspect="1"/>
          </p:cNvPicPr>
          <p:nvPr userDrawn="1"/>
        </p:nvPicPr>
        <p:blipFill>
          <a:blip r:embed="rId2" cstate="print"/>
          <a:srcRect r="85332"/>
          <a:stretch>
            <a:fillRect/>
          </a:stretch>
        </p:blipFill>
        <p:spPr>
          <a:xfrm>
            <a:off x="304800" y="106762"/>
            <a:ext cx="597331" cy="666750"/>
          </a:xfrm>
          <a:prstGeom prst="rect">
            <a:avLst/>
          </a:prstGeom>
        </p:spPr>
      </p:pic>
      <p:sp>
        <p:nvSpPr>
          <p:cNvPr id="16" name="Freeform 15"/>
          <p:cNvSpPr/>
          <p:nvPr userDrawn="1"/>
        </p:nvSpPr>
        <p:spPr>
          <a:xfrm flipH="1">
            <a:off x="6553200" y="4724400"/>
            <a:ext cx="2590800" cy="438150"/>
          </a:xfrm>
          <a:custGeom>
            <a:avLst/>
            <a:gdLst>
              <a:gd name="connsiteX0" fmla="*/ 0 w 2362200"/>
              <a:gd name="connsiteY0" fmla="*/ 0 h 438150"/>
              <a:gd name="connsiteX1" fmla="*/ 2143125 w 2362200"/>
              <a:gd name="connsiteY1" fmla="*/ 0 h 438150"/>
              <a:gd name="connsiteX2" fmla="*/ 2298034 w 2362200"/>
              <a:gd name="connsiteY2" fmla="*/ 64166 h 438150"/>
              <a:gd name="connsiteX3" fmla="*/ 2362199 w 2362200"/>
              <a:gd name="connsiteY3" fmla="*/ 219076 h 438150"/>
              <a:gd name="connsiteX4" fmla="*/ 2362200 w 2362200"/>
              <a:gd name="connsiteY4" fmla="*/ 438150 h 438150"/>
              <a:gd name="connsiteX5" fmla="*/ 0 w 2362200"/>
              <a:gd name="connsiteY5" fmla="*/ 438150 h 438150"/>
              <a:gd name="connsiteX6" fmla="*/ 0 w 2362200"/>
              <a:gd name="connsiteY6" fmla="*/ 0 h 438150"/>
              <a:gd name="connsiteX0" fmla="*/ 0 w 2514600"/>
              <a:gd name="connsiteY0" fmla="*/ 0 h 438150"/>
              <a:gd name="connsiteX1" fmla="*/ 2143125 w 2514600"/>
              <a:gd name="connsiteY1" fmla="*/ 0 h 438150"/>
              <a:gd name="connsiteX2" fmla="*/ 2298034 w 2514600"/>
              <a:gd name="connsiteY2" fmla="*/ 64166 h 438150"/>
              <a:gd name="connsiteX3" fmla="*/ 2362199 w 2514600"/>
              <a:gd name="connsiteY3" fmla="*/ 219076 h 438150"/>
              <a:gd name="connsiteX4" fmla="*/ 2514600 w 2514600"/>
              <a:gd name="connsiteY4" fmla="*/ 438150 h 438150"/>
              <a:gd name="connsiteX5" fmla="*/ 0 w 2514600"/>
              <a:gd name="connsiteY5" fmla="*/ 438150 h 438150"/>
              <a:gd name="connsiteX6" fmla="*/ 0 w 2514600"/>
              <a:gd name="connsiteY6" fmla="*/ 0 h 438150"/>
              <a:gd name="connsiteX0" fmla="*/ 0 w 2897606"/>
              <a:gd name="connsiteY0" fmla="*/ 8859 h 447009"/>
              <a:gd name="connsiteX1" fmla="*/ 2143125 w 2897606"/>
              <a:gd name="connsiteY1" fmla="*/ 8859 h 447009"/>
              <a:gd name="connsiteX2" fmla="*/ 2298034 w 2897606"/>
              <a:gd name="connsiteY2" fmla="*/ 73025 h 447009"/>
              <a:gd name="connsiteX3" fmla="*/ 2514600 w 2897606"/>
              <a:gd name="connsiteY3" fmla="*/ 447009 h 447009"/>
              <a:gd name="connsiteX4" fmla="*/ 0 w 2897606"/>
              <a:gd name="connsiteY4" fmla="*/ 447009 h 447009"/>
              <a:gd name="connsiteX5" fmla="*/ 0 w 2897606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0669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0800" h="438150">
                <a:moveTo>
                  <a:pt x="0" y="0"/>
                </a:moveTo>
                <a:lnTo>
                  <a:pt x="2066925" y="0"/>
                </a:lnTo>
                <a:cubicBezTo>
                  <a:pt x="2125027" y="0"/>
                  <a:pt x="2236122" y="22891"/>
                  <a:pt x="2298034" y="121316"/>
                </a:cubicBezTo>
                <a:cubicBezTo>
                  <a:pt x="2382172" y="248316"/>
                  <a:pt x="2462631" y="344069"/>
                  <a:pt x="2590800" y="438150"/>
                </a:cubicBezTo>
                <a:lnTo>
                  <a:pt x="0" y="4381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581150"/>
            <a:ext cx="4191000" cy="3048000"/>
          </a:xfrm>
        </p:spPr>
        <p:txBody>
          <a:bodyPr/>
          <a:lstStyle>
            <a:lvl1pPr>
              <a:defRPr sz="2200">
                <a:latin typeface="Lato" pitchFamily="34" charset="0"/>
                <a:ea typeface="Lato" pitchFamily="34" charset="0"/>
                <a:cs typeface="Lato" pitchFamily="34" charset="0"/>
              </a:defRPr>
            </a:lvl1pPr>
            <a:lvl2pPr>
              <a:defRPr sz="2000">
                <a:latin typeface="Lato" pitchFamily="34" charset="0"/>
                <a:ea typeface="Lato" pitchFamily="34" charset="0"/>
                <a:cs typeface="Lato" pitchFamily="34" charset="0"/>
              </a:defRPr>
            </a:lvl2pPr>
            <a:lvl3pPr>
              <a:defRPr sz="1800">
                <a:latin typeface="Lato" pitchFamily="34" charset="0"/>
                <a:ea typeface="Lato" pitchFamily="34" charset="0"/>
                <a:cs typeface="Lato" pitchFamily="34" charset="0"/>
              </a:defRPr>
            </a:lvl3pPr>
            <a:lvl4pPr>
              <a:defRPr sz="1600">
                <a:latin typeface="Lato" pitchFamily="34" charset="0"/>
                <a:ea typeface="Lato" pitchFamily="34" charset="0"/>
                <a:cs typeface="Lato" pitchFamily="34" charset="0"/>
              </a:defRPr>
            </a:lvl4pPr>
            <a:lvl5pPr>
              <a:defRPr sz="1600">
                <a:latin typeface="Lato" pitchFamily="34" charset="0"/>
                <a:ea typeface="Lato" pitchFamily="34" charset="0"/>
                <a:cs typeface="Lat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71500" y="221062"/>
            <a:ext cx="8001000" cy="438150"/>
          </a:xfrm>
        </p:spPr>
        <p:txBody>
          <a:bodyPr>
            <a:noAutofit/>
          </a:bodyPr>
          <a:lstStyle>
            <a:lvl1pPr algn="ctr">
              <a:defRPr sz="2800" b="1">
                <a:solidFill>
                  <a:schemeClr val="tx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0"/>
          </p:nvPr>
        </p:nvSpPr>
        <p:spPr>
          <a:xfrm>
            <a:off x="4695825" y="1581150"/>
            <a:ext cx="4191000" cy="3048000"/>
          </a:xfrm>
        </p:spPr>
        <p:txBody>
          <a:bodyPr/>
          <a:lstStyle>
            <a:lvl1pPr>
              <a:defRPr sz="2200">
                <a:latin typeface="Lato" pitchFamily="34" charset="0"/>
                <a:ea typeface="Lato" pitchFamily="34" charset="0"/>
                <a:cs typeface="Lato" pitchFamily="34" charset="0"/>
              </a:defRPr>
            </a:lvl1pPr>
            <a:lvl2pPr>
              <a:defRPr sz="2000">
                <a:latin typeface="Lato" pitchFamily="34" charset="0"/>
                <a:ea typeface="Lato" pitchFamily="34" charset="0"/>
                <a:cs typeface="Lato" pitchFamily="34" charset="0"/>
              </a:defRPr>
            </a:lvl2pPr>
            <a:lvl3pPr>
              <a:defRPr sz="1800">
                <a:latin typeface="Lato" pitchFamily="34" charset="0"/>
                <a:ea typeface="Lato" pitchFamily="34" charset="0"/>
                <a:cs typeface="Lato" pitchFamily="34" charset="0"/>
              </a:defRPr>
            </a:lvl3pPr>
            <a:lvl4pPr>
              <a:defRPr sz="1600">
                <a:latin typeface="Lato" pitchFamily="34" charset="0"/>
                <a:ea typeface="Lato" pitchFamily="34" charset="0"/>
                <a:cs typeface="Lato" pitchFamily="34" charset="0"/>
              </a:defRPr>
            </a:lvl4pPr>
            <a:lvl5pPr>
              <a:defRPr sz="1600">
                <a:latin typeface="Lato" pitchFamily="34" charset="0"/>
                <a:ea typeface="Lato" pitchFamily="34" charset="0"/>
                <a:cs typeface="Lato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507111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/>
          <p:cNvSpPr/>
          <p:nvPr userDrawn="1"/>
        </p:nvSpPr>
        <p:spPr>
          <a:xfrm flipV="1">
            <a:off x="0" y="-15074"/>
            <a:ext cx="1530699" cy="910423"/>
          </a:xfrm>
          <a:custGeom>
            <a:avLst/>
            <a:gdLst>
              <a:gd name="connsiteX0" fmla="*/ 0 w 1219200"/>
              <a:gd name="connsiteY0" fmla="*/ 0 h 895350"/>
              <a:gd name="connsiteX1" fmla="*/ 771525 w 1219200"/>
              <a:gd name="connsiteY1" fmla="*/ 0 h 895350"/>
              <a:gd name="connsiteX2" fmla="*/ 1088079 w 1219200"/>
              <a:gd name="connsiteY2" fmla="*/ 131121 h 895350"/>
              <a:gd name="connsiteX3" fmla="*/ 1219200 w 1219200"/>
              <a:gd name="connsiteY3" fmla="*/ 447675 h 895350"/>
              <a:gd name="connsiteX4" fmla="*/ 1219200 w 1219200"/>
              <a:gd name="connsiteY4" fmla="*/ 895350 h 895350"/>
              <a:gd name="connsiteX5" fmla="*/ 0 w 1219200"/>
              <a:gd name="connsiteY5" fmla="*/ 895350 h 895350"/>
              <a:gd name="connsiteX6" fmla="*/ 0 w 12192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4000 w 1524000"/>
              <a:gd name="connsiteY4" fmla="*/ 895350 h 895350"/>
              <a:gd name="connsiteX5" fmla="*/ 0 w 1524000"/>
              <a:gd name="connsiteY5" fmla="*/ 895350 h 895350"/>
              <a:gd name="connsiteX6" fmla="*/ 0 w 15240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0651 w 1524000"/>
              <a:gd name="connsiteY4" fmla="*/ 854319 h 895350"/>
              <a:gd name="connsiteX5" fmla="*/ 1524000 w 1524000"/>
              <a:gd name="connsiteY5" fmla="*/ 895350 h 895350"/>
              <a:gd name="connsiteX6" fmla="*/ 0 w 1524000"/>
              <a:gd name="connsiteY6" fmla="*/ 895350 h 895350"/>
              <a:gd name="connsiteX7" fmla="*/ 0 w 1524000"/>
              <a:gd name="connsiteY7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4476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3714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0 w 1530699"/>
              <a:gd name="connsiteY6" fmla="*/ 895350 h 910423"/>
              <a:gd name="connsiteX7" fmla="*/ 0 w 1530699"/>
              <a:gd name="connsiteY7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712046"/>
              <a:gd name="connsiteY0" fmla="*/ 20616 h 931039"/>
              <a:gd name="connsiteX1" fmla="*/ 771525 w 1712046"/>
              <a:gd name="connsiteY1" fmla="*/ 20616 h 931039"/>
              <a:gd name="connsiteX2" fmla="*/ 1088079 w 1712046"/>
              <a:gd name="connsiteY2" fmla="*/ 151737 h 931039"/>
              <a:gd name="connsiteX3" fmla="*/ 1530699 w 1712046"/>
              <a:gd name="connsiteY3" fmla="*/ 931039 h 931039"/>
              <a:gd name="connsiteX4" fmla="*/ 0 w 1712046"/>
              <a:gd name="connsiteY4" fmla="*/ 915966 h 931039"/>
              <a:gd name="connsiteX5" fmla="*/ 0 w 1712046"/>
              <a:gd name="connsiteY5" fmla="*/ 20616 h 931039"/>
              <a:gd name="connsiteX0" fmla="*/ 0 w 1530699"/>
              <a:gd name="connsiteY0" fmla="*/ 20616 h 931039"/>
              <a:gd name="connsiteX1" fmla="*/ 771525 w 1530699"/>
              <a:gd name="connsiteY1" fmla="*/ 20616 h 931039"/>
              <a:gd name="connsiteX2" fmla="*/ 1088079 w 1530699"/>
              <a:gd name="connsiteY2" fmla="*/ 151737 h 931039"/>
              <a:gd name="connsiteX3" fmla="*/ 1530699 w 1530699"/>
              <a:gd name="connsiteY3" fmla="*/ 931039 h 931039"/>
              <a:gd name="connsiteX4" fmla="*/ 0 w 1530699"/>
              <a:gd name="connsiteY4" fmla="*/ 915966 h 931039"/>
              <a:gd name="connsiteX5" fmla="*/ 0 w 1530699"/>
              <a:gd name="connsiteY5" fmla="*/ 20616 h 931039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0699" h="910423">
                <a:moveTo>
                  <a:pt x="0" y="0"/>
                </a:moveTo>
                <a:lnTo>
                  <a:pt x="771525" y="0"/>
                </a:lnTo>
                <a:cubicBezTo>
                  <a:pt x="890256" y="0"/>
                  <a:pt x="1025050" y="16675"/>
                  <a:pt x="1164279" y="212862"/>
                </a:cubicBezTo>
                <a:cubicBezTo>
                  <a:pt x="1278108" y="377299"/>
                  <a:pt x="1299296" y="611602"/>
                  <a:pt x="1530699" y="910423"/>
                </a:cubicBez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Ridgeback Logo_001.png"/>
          <p:cNvPicPr>
            <a:picLocks noChangeAspect="1"/>
          </p:cNvPicPr>
          <p:nvPr userDrawn="1"/>
        </p:nvPicPr>
        <p:blipFill>
          <a:blip r:embed="rId2" cstate="print"/>
          <a:srcRect r="85332"/>
          <a:stretch>
            <a:fillRect/>
          </a:stretch>
        </p:blipFill>
        <p:spPr>
          <a:xfrm>
            <a:off x="304800" y="106762"/>
            <a:ext cx="597331" cy="666750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 flipH="1">
            <a:off x="6553200" y="4724400"/>
            <a:ext cx="2590800" cy="438150"/>
          </a:xfrm>
          <a:custGeom>
            <a:avLst/>
            <a:gdLst>
              <a:gd name="connsiteX0" fmla="*/ 0 w 2362200"/>
              <a:gd name="connsiteY0" fmla="*/ 0 h 438150"/>
              <a:gd name="connsiteX1" fmla="*/ 2143125 w 2362200"/>
              <a:gd name="connsiteY1" fmla="*/ 0 h 438150"/>
              <a:gd name="connsiteX2" fmla="*/ 2298034 w 2362200"/>
              <a:gd name="connsiteY2" fmla="*/ 64166 h 438150"/>
              <a:gd name="connsiteX3" fmla="*/ 2362199 w 2362200"/>
              <a:gd name="connsiteY3" fmla="*/ 219076 h 438150"/>
              <a:gd name="connsiteX4" fmla="*/ 2362200 w 2362200"/>
              <a:gd name="connsiteY4" fmla="*/ 438150 h 438150"/>
              <a:gd name="connsiteX5" fmla="*/ 0 w 2362200"/>
              <a:gd name="connsiteY5" fmla="*/ 438150 h 438150"/>
              <a:gd name="connsiteX6" fmla="*/ 0 w 2362200"/>
              <a:gd name="connsiteY6" fmla="*/ 0 h 438150"/>
              <a:gd name="connsiteX0" fmla="*/ 0 w 2514600"/>
              <a:gd name="connsiteY0" fmla="*/ 0 h 438150"/>
              <a:gd name="connsiteX1" fmla="*/ 2143125 w 2514600"/>
              <a:gd name="connsiteY1" fmla="*/ 0 h 438150"/>
              <a:gd name="connsiteX2" fmla="*/ 2298034 w 2514600"/>
              <a:gd name="connsiteY2" fmla="*/ 64166 h 438150"/>
              <a:gd name="connsiteX3" fmla="*/ 2362199 w 2514600"/>
              <a:gd name="connsiteY3" fmla="*/ 219076 h 438150"/>
              <a:gd name="connsiteX4" fmla="*/ 2514600 w 2514600"/>
              <a:gd name="connsiteY4" fmla="*/ 438150 h 438150"/>
              <a:gd name="connsiteX5" fmla="*/ 0 w 2514600"/>
              <a:gd name="connsiteY5" fmla="*/ 438150 h 438150"/>
              <a:gd name="connsiteX6" fmla="*/ 0 w 2514600"/>
              <a:gd name="connsiteY6" fmla="*/ 0 h 438150"/>
              <a:gd name="connsiteX0" fmla="*/ 0 w 2897606"/>
              <a:gd name="connsiteY0" fmla="*/ 8859 h 447009"/>
              <a:gd name="connsiteX1" fmla="*/ 2143125 w 2897606"/>
              <a:gd name="connsiteY1" fmla="*/ 8859 h 447009"/>
              <a:gd name="connsiteX2" fmla="*/ 2298034 w 2897606"/>
              <a:gd name="connsiteY2" fmla="*/ 73025 h 447009"/>
              <a:gd name="connsiteX3" fmla="*/ 2514600 w 2897606"/>
              <a:gd name="connsiteY3" fmla="*/ 447009 h 447009"/>
              <a:gd name="connsiteX4" fmla="*/ 0 w 2897606"/>
              <a:gd name="connsiteY4" fmla="*/ 447009 h 447009"/>
              <a:gd name="connsiteX5" fmla="*/ 0 w 2897606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0669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0800" h="438150">
                <a:moveTo>
                  <a:pt x="0" y="0"/>
                </a:moveTo>
                <a:lnTo>
                  <a:pt x="2066925" y="0"/>
                </a:lnTo>
                <a:cubicBezTo>
                  <a:pt x="2125027" y="0"/>
                  <a:pt x="2236122" y="22891"/>
                  <a:pt x="2298034" y="121316"/>
                </a:cubicBezTo>
                <a:cubicBezTo>
                  <a:pt x="2382172" y="248316"/>
                  <a:pt x="2462631" y="344069"/>
                  <a:pt x="2590800" y="438150"/>
                </a:cubicBezTo>
                <a:lnTo>
                  <a:pt x="0" y="4381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lide Number Placeholder 19"/>
          <p:cNvSpPr>
            <a:spLocks noGrp="1"/>
          </p:cNvSpPr>
          <p:nvPr>
            <p:ph type="sldNum" sz="quarter" idx="11"/>
          </p:nvPr>
        </p:nvSpPr>
        <p:spPr>
          <a:xfrm>
            <a:off x="6781800" y="4781550"/>
            <a:ext cx="2133600" cy="27384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</a:lstStyle>
          <a:p>
            <a:r>
              <a:rPr lang="en-US" dirty="0"/>
              <a:t>www.ridgebacknet.com</a:t>
            </a:r>
          </a:p>
        </p:txBody>
      </p:sp>
    </p:spTree>
    <p:extLst>
      <p:ext uri="{BB962C8B-B14F-4D97-AF65-F5344CB8AC3E}">
        <p14:creationId xmlns:p14="http://schemas.microsoft.com/office/powerpoint/2010/main" val="4277767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2650" y="285750"/>
            <a:ext cx="5492750" cy="464820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1" y="2266950"/>
            <a:ext cx="2971800" cy="2667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200150"/>
            <a:ext cx="2743200" cy="685800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507111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flipV="1">
            <a:off x="0" y="-15074"/>
            <a:ext cx="1530699" cy="910423"/>
          </a:xfrm>
          <a:custGeom>
            <a:avLst/>
            <a:gdLst>
              <a:gd name="connsiteX0" fmla="*/ 0 w 1219200"/>
              <a:gd name="connsiteY0" fmla="*/ 0 h 895350"/>
              <a:gd name="connsiteX1" fmla="*/ 771525 w 1219200"/>
              <a:gd name="connsiteY1" fmla="*/ 0 h 895350"/>
              <a:gd name="connsiteX2" fmla="*/ 1088079 w 1219200"/>
              <a:gd name="connsiteY2" fmla="*/ 131121 h 895350"/>
              <a:gd name="connsiteX3" fmla="*/ 1219200 w 1219200"/>
              <a:gd name="connsiteY3" fmla="*/ 447675 h 895350"/>
              <a:gd name="connsiteX4" fmla="*/ 1219200 w 1219200"/>
              <a:gd name="connsiteY4" fmla="*/ 895350 h 895350"/>
              <a:gd name="connsiteX5" fmla="*/ 0 w 1219200"/>
              <a:gd name="connsiteY5" fmla="*/ 895350 h 895350"/>
              <a:gd name="connsiteX6" fmla="*/ 0 w 12192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4000 w 1524000"/>
              <a:gd name="connsiteY4" fmla="*/ 895350 h 895350"/>
              <a:gd name="connsiteX5" fmla="*/ 0 w 1524000"/>
              <a:gd name="connsiteY5" fmla="*/ 895350 h 895350"/>
              <a:gd name="connsiteX6" fmla="*/ 0 w 15240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0651 w 1524000"/>
              <a:gd name="connsiteY4" fmla="*/ 854319 h 895350"/>
              <a:gd name="connsiteX5" fmla="*/ 1524000 w 1524000"/>
              <a:gd name="connsiteY5" fmla="*/ 895350 h 895350"/>
              <a:gd name="connsiteX6" fmla="*/ 0 w 1524000"/>
              <a:gd name="connsiteY6" fmla="*/ 895350 h 895350"/>
              <a:gd name="connsiteX7" fmla="*/ 0 w 1524000"/>
              <a:gd name="connsiteY7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4476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3714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0 w 1530699"/>
              <a:gd name="connsiteY6" fmla="*/ 895350 h 910423"/>
              <a:gd name="connsiteX7" fmla="*/ 0 w 1530699"/>
              <a:gd name="connsiteY7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712046"/>
              <a:gd name="connsiteY0" fmla="*/ 20616 h 931039"/>
              <a:gd name="connsiteX1" fmla="*/ 771525 w 1712046"/>
              <a:gd name="connsiteY1" fmla="*/ 20616 h 931039"/>
              <a:gd name="connsiteX2" fmla="*/ 1088079 w 1712046"/>
              <a:gd name="connsiteY2" fmla="*/ 151737 h 931039"/>
              <a:gd name="connsiteX3" fmla="*/ 1530699 w 1712046"/>
              <a:gd name="connsiteY3" fmla="*/ 931039 h 931039"/>
              <a:gd name="connsiteX4" fmla="*/ 0 w 1712046"/>
              <a:gd name="connsiteY4" fmla="*/ 915966 h 931039"/>
              <a:gd name="connsiteX5" fmla="*/ 0 w 1712046"/>
              <a:gd name="connsiteY5" fmla="*/ 20616 h 931039"/>
              <a:gd name="connsiteX0" fmla="*/ 0 w 1530699"/>
              <a:gd name="connsiteY0" fmla="*/ 20616 h 931039"/>
              <a:gd name="connsiteX1" fmla="*/ 771525 w 1530699"/>
              <a:gd name="connsiteY1" fmla="*/ 20616 h 931039"/>
              <a:gd name="connsiteX2" fmla="*/ 1088079 w 1530699"/>
              <a:gd name="connsiteY2" fmla="*/ 151737 h 931039"/>
              <a:gd name="connsiteX3" fmla="*/ 1530699 w 1530699"/>
              <a:gd name="connsiteY3" fmla="*/ 931039 h 931039"/>
              <a:gd name="connsiteX4" fmla="*/ 0 w 1530699"/>
              <a:gd name="connsiteY4" fmla="*/ 915966 h 931039"/>
              <a:gd name="connsiteX5" fmla="*/ 0 w 1530699"/>
              <a:gd name="connsiteY5" fmla="*/ 20616 h 931039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0699" h="910423">
                <a:moveTo>
                  <a:pt x="0" y="0"/>
                </a:moveTo>
                <a:lnTo>
                  <a:pt x="771525" y="0"/>
                </a:lnTo>
                <a:cubicBezTo>
                  <a:pt x="890256" y="0"/>
                  <a:pt x="1025050" y="16675"/>
                  <a:pt x="1164279" y="212862"/>
                </a:cubicBezTo>
                <a:cubicBezTo>
                  <a:pt x="1278108" y="377299"/>
                  <a:pt x="1299296" y="611602"/>
                  <a:pt x="1530699" y="910423"/>
                </a:cubicBez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Ridgeback Logo_001.png"/>
          <p:cNvPicPr>
            <a:picLocks noChangeAspect="1"/>
          </p:cNvPicPr>
          <p:nvPr userDrawn="1"/>
        </p:nvPicPr>
        <p:blipFill>
          <a:blip r:embed="rId2" cstate="print"/>
          <a:srcRect r="85332"/>
          <a:stretch>
            <a:fillRect/>
          </a:stretch>
        </p:blipFill>
        <p:spPr>
          <a:xfrm>
            <a:off x="304800" y="106762"/>
            <a:ext cx="597331" cy="66675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>
          <a:xfrm flipH="1">
            <a:off x="6553200" y="4724400"/>
            <a:ext cx="2590800" cy="438150"/>
          </a:xfrm>
          <a:custGeom>
            <a:avLst/>
            <a:gdLst>
              <a:gd name="connsiteX0" fmla="*/ 0 w 2362200"/>
              <a:gd name="connsiteY0" fmla="*/ 0 h 438150"/>
              <a:gd name="connsiteX1" fmla="*/ 2143125 w 2362200"/>
              <a:gd name="connsiteY1" fmla="*/ 0 h 438150"/>
              <a:gd name="connsiteX2" fmla="*/ 2298034 w 2362200"/>
              <a:gd name="connsiteY2" fmla="*/ 64166 h 438150"/>
              <a:gd name="connsiteX3" fmla="*/ 2362199 w 2362200"/>
              <a:gd name="connsiteY3" fmla="*/ 219076 h 438150"/>
              <a:gd name="connsiteX4" fmla="*/ 2362200 w 2362200"/>
              <a:gd name="connsiteY4" fmla="*/ 438150 h 438150"/>
              <a:gd name="connsiteX5" fmla="*/ 0 w 2362200"/>
              <a:gd name="connsiteY5" fmla="*/ 438150 h 438150"/>
              <a:gd name="connsiteX6" fmla="*/ 0 w 2362200"/>
              <a:gd name="connsiteY6" fmla="*/ 0 h 438150"/>
              <a:gd name="connsiteX0" fmla="*/ 0 w 2514600"/>
              <a:gd name="connsiteY0" fmla="*/ 0 h 438150"/>
              <a:gd name="connsiteX1" fmla="*/ 2143125 w 2514600"/>
              <a:gd name="connsiteY1" fmla="*/ 0 h 438150"/>
              <a:gd name="connsiteX2" fmla="*/ 2298034 w 2514600"/>
              <a:gd name="connsiteY2" fmla="*/ 64166 h 438150"/>
              <a:gd name="connsiteX3" fmla="*/ 2362199 w 2514600"/>
              <a:gd name="connsiteY3" fmla="*/ 219076 h 438150"/>
              <a:gd name="connsiteX4" fmla="*/ 2514600 w 2514600"/>
              <a:gd name="connsiteY4" fmla="*/ 438150 h 438150"/>
              <a:gd name="connsiteX5" fmla="*/ 0 w 2514600"/>
              <a:gd name="connsiteY5" fmla="*/ 438150 h 438150"/>
              <a:gd name="connsiteX6" fmla="*/ 0 w 2514600"/>
              <a:gd name="connsiteY6" fmla="*/ 0 h 438150"/>
              <a:gd name="connsiteX0" fmla="*/ 0 w 2897606"/>
              <a:gd name="connsiteY0" fmla="*/ 8859 h 447009"/>
              <a:gd name="connsiteX1" fmla="*/ 2143125 w 2897606"/>
              <a:gd name="connsiteY1" fmla="*/ 8859 h 447009"/>
              <a:gd name="connsiteX2" fmla="*/ 2298034 w 2897606"/>
              <a:gd name="connsiteY2" fmla="*/ 73025 h 447009"/>
              <a:gd name="connsiteX3" fmla="*/ 2514600 w 2897606"/>
              <a:gd name="connsiteY3" fmla="*/ 447009 h 447009"/>
              <a:gd name="connsiteX4" fmla="*/ 0 w 2897606"/>
              <a:gd name="connsiteY4" fmla="*/ 447009 h 447009"/>
              <a:gd name="connsiteX5" fmla="*/ 0 w 2897606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0669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0800" h="438150">
                <a:moveTo>
                  <a:pt x="0" y="0"/>
                </a:moveTo>
                <a:lnTo>
                  <a:pt x="2066925" y="0"/>
                </a:lnTo>
                <a:cubicBezTo>
                  <a:pt x="2125027" y="0"/>
                  <a:pt x="2236122" y="22891"/>
                  <a:pt x="2298034" y="121316"/>
                </a:cubicBezTo>
                <a:cubicBezTo>
                  <a:pt x="2382172" y="248316"/>
                  <a:pt x="2462631" y="344069"/>
                  <a:pt x="2590800" y="438150"/>
                </a:cubicBezTo>
                <a:lnTo>
                  <a:pt x="0" y="4381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19"/>
          <p:cNvSpPr>
            <a:spLocks noGrp="1"/>
          </p:cNvSpPr>
          <p:nvPr>
            <p:ph type="sldNum" sz="quarter" idx="12"/>
          </p:nvPr>
        </p:nvSpPr>
        <p:spPr>
          <a:xfrm>
            <a:off x="6781800" y="4781550"/>
            <a:ext cx="2133600" cy="27384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</a:lstStyle>
          <a:p>
            <a:r>
              <a:rPr lang="en-US" dirty="0"/>
              <a:t>www.ridgebacknet.com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7FF82-C2D9-D247-8BD1-412967A8219C}" type="datetime1">
              <a:rPr lang="en-US" smtClean="0"/>
              <a:t>10/18/2019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239DB-2E0E-7C41-8EEB-10B41CC7F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7279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3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8"/>
          <p:cNvSpPr txBox="1">
            <a:spLocks noGrp="1"/>
          </p:cNvSpPr>
          <p:nvPr>
            <p:ph type="body" idx="1"/>
          </p:nvPr>
        </p:nvSpPr>
        <p:spPr>
          <a:xfrm>
            <a:off x="228600" y="1581150"/>
            <a:ext cx="4191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Lato"/>
                <a:ea typeface="Lato"/>
                <a:cs typeface="Lato"/>
                <a:sym typeface="Lato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Lato"/>
                <a:ea typeface="Lato"/>
                <a:cs typeface="Lato"/>
                <a:sym typeface="Lato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571500" y="221062"/>
            <a:ext cx="80010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2"/>
          </p:nvPr>
        </p:nvSpPr>
        <p:spPr>
          <a:xfrm>
            <a:off x="4695825" y="1581150"/>
            <a:ext cx="4191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683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>
                <a:latin typeface="Lato"/>
                <a:ea typeface="Lato"/>
                <a:cs typeface="Lato"/>
                <a:sym typeface="Lato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Lato"/>
                <a:ea typeface="Lato"/>
                <a:cs typeface="Lato"/>
                <a:sym typeface="Lato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>
                <a:latin typeface="Lato"/>
                <a:ea typeface="Lato"/>
                <a:cs typeface="Lato"/>
                <a:sym typeface="Lato"/>
              </a:defRPr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Lato"/>
                <a:ea typeface="Lato"/>
                <a:cs typeface="Lato"/>
                <a:sym typeface="Lato"/>
              </a:defRPr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Lato"/>
                <a:ea typeface="Lato"/>
                <a:cs typeface="Lato"/>
                <a:sym typeface="Lato"/>
              </a:defRPr>
            </a:lvl5pPr>
            <a:lvl6pPr marL="2743200" lvl="5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4" name="Google Shape;24;p18"/>
          <p:cNvSpPr/>
          <p:nvPr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" name="Google Shape;25;p18"/>
          <p:cNvSpPr/>
          <p:nvPr/>
        </p:nvSpPr>
        <p:spPr>
          <a:xfrm>
            <a:off x="0" y="507111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" name="Google Shape;26;p18"/>
          <p:cNvSpPr/>
          <p:nvPr userDrawn="1"/>
        </p:nvSpPr>
        <p:spPr>
          <a:xfrm rot="10800000" flipH="1">
            <a:off x="0" y="-84"/>
            <a:ext cx="1530699" cy="910423"/>
          </a:xfrm>
          <a:custGeom>
            <a:avLst/>
            <a:gdLst/>
            <a:ahLst/>
            <a:cxnLst/>
            <a:rect l="l" t="t" r="r" b="b"/>
            <a:pathLst>
              <a:path w="1530699" h="910423" extrusionOk="0">
                <a:moveTo>
                  <a:pt x="0" y="0"/>
                </a:moveTo>
                <a:lnTo>
                  <a:pt x="771525" y="0"/>
                </a:lnTo>
                <a:cubicBezTo>
                  <a:pt x="890256" y="0"/>
                  <a:pt x="1025050" y="16675"/>
                  <a:pt x="1164279" y="212862"/>
                </a:cubicBezTo>
                <a:cubicBezTo>
                  <a:pt x="1278108" y="377299"/>
                  <a:pt x="1299296" y="611602"/>
                  <a:pt x="1530699" y="910423"/>
                </a:cubicBez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" name="Google Shape;27;p18" descr="Ridgeback Logo_001.png"/>
          <p:cNvPicPr preferRelativeResize="0"/>
          <p:nvPr userDrawn="1"/>
        </p:nvPicPr>
        <p:blipFill rotWithShape="1">
          <a:blip r:embed="rId2">
            <a:alphaModFix/>
          </a:blip>
          <a:srcRect r="85332"/>
          <a:stretch/>
        </p:blipFill>
        <p:spPr>
          <a:xfrm>
            <a:off x="304800" y="106762"/>
            <a:ext cx="597331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8"/>
          <p:cNvSpPr/>
          <p:nvPr/>
        </p:nvSpPr>
        <p:spPr>
          <a:xfrm flipH="1">
            <a:off x="6553200" y="4724400"/>
            <a:ext cx="2590800" cy="438150"/>
          </a:xfrm>
          <a:custGeom>
            <a:avLst/>
            <a:gdLst/>
            <a:ahLst/>
            <a:cxnLst/>
            <a:rect l="l" t="t" r="r" b="b"/>
            <a:pathLst>
              <a:path w="2590800" h="438150" extrusionOk="0">
                <a:moveTo>
                  <a:pt x="0" y="0"/>
                </a:moveTo>
                <a:lnTo>
                  <a:pt x="2066925" y="0"/>
                </a:lnTo>
                <a:cubicBezTo>
                  <a:pt x="2125027" y="0"/>
                  <a:pt x="2236122" y="22891"/>
                  <a:pt x="2298034" y="121316"/>
                </a:cubicBezTo>
                <a:cubicBezTo>
                  <a:pt x="2382172" y="248316"/>
                  <a:pt x="2462631" y="344069"/>
                  <a:pt x="2590800" y="438150"/>
                </a:cubicBezTo>
                <a:lnTo>
                  <a:pt x="0" y="4381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9;p18"/>
          <p:cNvSpPr txBox="1">
            <a:spLocks noGrp="1"/>
          </p:cNvSpPr>
          <p:nvPr>
            <p:ph type="sldNum" idx="12"/>
          </p:nvPr>
        </p:nvSpPr>
        <p:spPr>
          <a:xfrm>
            <a:off x="6781800" y="4781550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www.ridgebacknet.com</a:t>
            </a:r>
            <a:endParaRPr b="0"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07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507111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 17"/>
          <p:cNvSpPr/>
          <p:nvPr userDrawn="1"/>
        </p:nvSpPr>
        <p:spPr>
          <a:xfrm flipV="1">
            <a:off x="0" y="-15074"/>
            <a:ext cx="1530699" cy="910423"/>
          </a:xfrm>
          <a:custGeom>
            <a:avLst/>
            <a:gdLst>
              <a:gd name="connsiteX0" fmla="*/ 0 w 1219200"/>
              <a:gd name="connsiteY0" fmla="*/ 0 h 895350"/>
              <a:gd name="connsiteX1" fmla="*/ 771525 w 1219200"/>
              <a:gd name="connsiteY1" fmla="*/ 0 h 895350"/>
              <a:gd name="connsiteX2" fmla="*/ 1088079 w 1219200"/>
              <a:gd name="connsiteY2" fmla="*/ 131121 h 895350"/>
              <a:gd name="connsiteX3" fmla="*/ 1219200 w 1219200"/>
              <a:gd name="connsiteY3" fmla="*/ 447675 h 895350"/>
              <a:gd name="connsiteX4" fmla="*/ 1219200 w 1219200"/>
              <a:gd name="connsiteY4" fmla="*/ 895350 h 895350"/>
              <a:gd name="connsiteX5" fmla="*/ 0 w 1219200"/>
              <a:gd name="connsiteY5" fmla="*/ 895350 h 895350"/>
              <a:gd name="connsiteX6" fmla="*/ 0 w 12192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4000 w 1524000"/>
              <a:gd name="connsiteY4" fmla="*/ 895350 h 895350"/>
              <a:gd name="connsiteX5" fmla="*/ 0 w 1524000"/>
              <a:gd name="connsiteY5" fmla="*/ 895350 h 895350"/>
              <a:gd name="connsiteX6" fmla="*/ 0 w 15240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0651 w 1524000"/>
              <a:gd name="connsiteY4" fmla="*/ 854319 h 895350"/>
              <a:gd name="connsiteX5" fmla="*/ 1524000 w 1524000"/>
              <a:gd name="connsiteY5" fmla="*/ 895350 h 895350"/>
              <a:gd name="connsiteX6" fmla="*/ 0 w 1524000"/>
              <a:gd name="connsiteY6" fmla="*/ 895350 h 895350"/>
              <a:gd name="connsiteX7" fmla="*/ 0 w 1524000"/>
              <a:gd name="connsiteY7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4476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3714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0 w 1530699"/>
              <a:gd name="connsiteY6" fmla="*/ 895350 h 910423"/>
              <a:gd name="connsiteX7" fmla="*/ 0 w 1530699"/>
              <a:gd name="connsiteY7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712046"/>
              <a:gd name="connsiteY0" fmla="*/ 20616 h 931039"/>
              <a:gd name="connsiteX1" fmla="*/ 771525 w 1712046"/>
              <a:gd name="connsiteY1" fmla="*/ 20616 h 931039"/>
              <a:gd name="connsiteX2" fmla="*/ 1088079 w 1712046"/>
              <a:gd name="connsiteY2" fmla="*/ 151737 h 931039"/>
              <a:gd name="connsiteX3" fmla="*/ 1530699 w 1712046"/>
              <a:gd name="connsiteY3" fmla="*/ 931039 h 931039"/>
              <a:gd name="connsiteX4" fmla="*/ 0 w 1712046"/>
              <a:gd name="connsiteY4" fmla="*/ 915966 h 931039"/>
              <a:gd name="connsiteX5" fmla="*/ 0 w 1712046"/>
              <a:gd name="connsiteY5" fmla="*/ 20616 h 931039"/>
              <a:gd name="connsiteX0" fmla="*/ 0 w 1530699"/>
              <a:gd name="connsiteY0" fmla="*/ 20616 h 931039"/>
              <a:gd name="connsiteX1" fmla="*/ 771525 w 1530699"/>
              <a:gd name="connsiteY1" fmla="*/ 20616 h 931039"/>
              <a:gd name="connsiteX2" fmla="*/ 1088079 w 1530699"/>
              <a:gd name="connsiteY2" fmla="*/ 151737 h 931039"/>
              <a:gd name="connsiteX3" fmla="*/ 1530699 w 1530699"/>
              <a:gd name="connsiteY3" fmla="*/ 931039 h 931039"/>
              <a:gd name="connsiteX4" fmla="*/ 0 w 1530699"/>
              <a:gd name="connsiteY4" fmla="*/ 915966 h 931039"/>
              <a:gd name="connsiteX5" fmla="*/ 0 w 1530699"/>
              <a:gd name="connsiteY5" fmla="*/ 20616 h 931039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0699" h="910423">
                <a:moveTo>
                  <a:pt x="0" y="0"/>
                </a:moveTo>
                <a:lnTo>
                  <a:pt x="771525" y="0"/>
                </a:lnTo>
                <a:cubicBezTo>
                  <a:pt x="890256" y="0"/>
                  <a:pt x="1025050" y="16675"/>
                  <a:pt x="1164279" y="212862"/>
                </a:cubicBezTo>
                <a:cubicBezTo>
                  <a:pt x="1278108" y="377299"/>
                  <a:pt x="1299296" y="611602"/>
                  <a:pt x="1530699" y="910423"/>
                </a:cubicBez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/>
          <p:cNvSpPr/>
          <p:nvPr userDrawn="1"/>
        </p:nvSpPr>
        <p:spPr>
          <a:xfrm flipH="1">
            <a:off x="6553200" y="4724400"/>
            <a:ext cx="2590800" cy="438150"/>
          </a:xfrm>
          <a:custGeom>
            <a:avLst/>
            <a:gdLst>
              <a:gd name="connsiteX0" fmla="*/ 0 w 2362200"/>
              <a:gd name="connsiteY0" fmla="*/ 0 h 438150"/>
              <a:gd name="connsiteX1" fmla="*/ 2143125 w 2362200"/>
              <a:gd name="connsiteY1" fmla="*/ 0 h 438150"/>
              <a:gd name="connsiteX2" fmla="*/ 2298034 w 2362200"/>
              <a:gd name="connsiteY2" fmla="*/ 64166 h 438150"/>
              <a:gd name="connsiteX3" fmla="*/ 2362199 w 2362200"/>
              <a:gd name="connsiteY3" fmla="*/ 219076 h 438150"/>
              <a:gd name="connsiteX4" fmla="*/ 2362200 w 2362200"/>
              <a:gd name="connsiteY4" fmla="*/ 438150 h 438150"/>
              <a:gd name="connsiteX5" fmla="*/ 0 w 2362200"/>
              <a:gd name="connsiteY5" fmla="*/ 438150 h 438150"/>
              <a:gd name="connsiteX6" fmla="*/ 0 w 2362200"/>
              <a:gd name="connsiteY6" fmla="*/ 0 h 438150"/>
              <a:gd name="connsiteX0" fmla="*/ 0 w 2514600"/>
              <a:gd name="connsiteY0" fmla="*/ 0 h 438150"/>
              <a:gd name="connsiteX1" fmla="*/ 2143125 w 2514600"/>
              <a:gd name="connsiteY1" fmla="*/ 0 h 438150"/>
              <a:gd name="connsiteX2" fmla="*/ 2298034 w 2514600"/>
              <a:gd name="connsiteY2" fmla="*/ 64166 h 438150"/>
              <a:gd name="connsiteX3" fmla="*/ 2362199 w 2514600"/>
              <a:gd name="connsiteY3" fmla="*/ 219076 h 438150"/>
              <a:gd name="connsiteX4" fmla="*/ 2514600 w 2514600"/>
              <a:gd name="connsiteY4" fmla="*/ 438150 h 438150"/>
              <a:gd name="connsiteX5" fmla="*/ 0 w 2514600"/>
              <a:gd name="connsiteY5" fmla="*/ 438150 h 438150"/>
              <a:gd name="connsiteX6" fmla="*/ 0 w 2514600"/>
              <a:gd name="connsiteY6" fmla="*/ 0 h 438150"/>
              <a:gd name="connsiteX0" fmla="*/ 0 w 2897606"/>
              <a:gd name="connsiteY0" fmla="*/ 8859 h 447009"/>
              <a:gd name="connsiteX1" fmla="*/ 2143125 w 2897606"/>
              <a:gd name="connsiteY1" fmla="*/ 8859 h 447009"/>
              <a:gd name="connsiteX2" fmla="*/ 2298034 w 2897606"/>
              <a:gd name="connsiteY2" fmla="*/ 73025 h 447009"/>
              <a:gd name="connsiteX3" fmla="*/ 2514600 w 2897606"/>
              <a:gd name="connsiteY3" fmla="*/ 447009 h 447009"/>
              <a:gd name="connsiteX4" fmla="*/ 0 w 2897606"/>
              <a:gd name="connsiteY4" fmla="*/ 447009 h 447009"/>
              <a:gd name="connsiteX5" fmla="*/ 0 w 2897606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0669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0800" h="438150">
                <a:moveTo>
                  <a:pt x="0" y="0"/>
                </a:moveTo>
                <a:lnTo>
                  <a:pt x="2066925" y="0"/>
                </a:lnTo>
                <a:cubicBezTo>
                  <a:pt x="2125027" y="0"/>
                  <a:pt x="2236122" y="22891"/>
                  <a:pt x="2298034" y="121316"/>
                </a:cubicBezTo>
                <a:cubicBezTo>
                  <a:pt x="2382172" y="248316"/>
                  <a:pt x="2462631" y="344069"/>
                  <a:pt x="2590800" y="438150"/>
                </a:cubicBezTo>
                <a:lnTo>
                  <a:pt x="0" y="4381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Ridgeback Logo_001.png"/>
          <p:cNvPicPr>
            <a:picLocks noChangeAspect="1"/>
          </p:cNvPicPr>
          <p:nvPr userDrawn="1"/>
        </p:nvPicPr>
        <p:blipFill>
          <a:blip r:embed="rId2" cstate="print"/>
          <a:srcRect r="85332"/>
          <a:stretch>
            <a:fillRect/>
          </a:stretch>
        </p:blipFill>
        <p:spPr>
          <a:xfrm>
            <a:off x="304800" y="106762"/>
            <a:ext cx="597331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67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6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273844"/>
            <a:ext cx="7886700" cy="6215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99190-466D-8848-8FBF-82A3655C10A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507111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/>
          <p:cNvSpPr/>
          <p:nvPr userDrawn="1"/>
        </p:nvSpPr>
        <p:spPr>
          <a:xfrm flipV="1">
            <a:off x="0" y="-15074"/>
            <a:ext cx="1530699" cy="910423"/>
          </a:xfrm>
          <a:custGeom>
            <a:avLst/>
            <a:gdLst>
              <a:gd name="connsiteX0" fmla="*/ 0 w 1219200"/>
              <a:gd name="connsiteY0" fmla="*/ 0 h 895350"/>
              <a:gd name="connsiteX1" fmla="*/ 771525 w 1219200"/>
              <a:gd name="connsiteY1" fmla="*/ 0 h 895350"/>
              <a:gd name="connsiteX2" fmla="*/ 1088079 w 1219200"/>
              <a:gd name="connsiteY2" fmla="*/ 131121 h 895350"/>
              <a:gd name="connsiteX3" fmla="*/ 1219200 w 1219200"/>
              <a:gd name="connsiteY3" fmla="*/ 447675 h 895350"/>
              <a:gd name="connsiteX4" fmla="*/ 1219200 w 1219200"/>
              <a:gd name="connsiteY4" fmla="*/ 895350 h 895350"/>
              <a:gd name="connsiteX5" fmla="*/ 0 w 1219200"/>
              <a:gd name="connsiteY5" fmla="*/ 895350 h 895350"/>
              <a:gd name="connsiteX6" fmla="*/ 0 w 12192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4000 w 1524000"/>
              <a:gd name="connsiteY4" fmla="*/ 895350 h 895350"/>
              <a:gd name="connsiteX5" fmla="*/ 0 w 1524000"/>
              <a:gd name="connsiteY5" fmla="*/ 895350 h 895350"/>
              <a:gd name="connsiteX6" fmla="*/ 0 w 15240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0651 w 1524000"/>
              <a:gd name="connsiteY4" fmla="*/ 854319 h 895350"/>
              <a:gd name="connsiteX5" fmla="*/ 1524000 w 1524000"/>
              <a:gd name="connsiteY5" fmla="*/ 895350 h 895350"/>
              <a:gd name="connsiteX6" fmla="*/ 0 w 1524000"/>
              <a:gd name="connsiteY6" fmla="*/ 895350 h 895350"/>
              <a:gd name="connsiteX7" fmla="*/ 0 w 1524000"/>
              <a:gd name="connsiteY7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4476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3714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0 w 1530699"/>
              <a:gd name="connsiteY6" fmla="*/ 895350 h 910423"/>
              <a:gd name="connsiteX7" fmla="*/ 0 w 1530699"/>
              <a:gd name="connsiteY7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712046"/>
              <a:gd name="connsiteY0" fmla="*/ 20616 h 931039"/>
              <a:gd name="connsiteX1" fmla="*/ 771525 w 1712046"/>
              <a:gd name="connsiteY1" fmla="*/ 20616 h 931039"/>
              <a:gd name="connsiteX2" fmla="*/ 1088079 w 1712046"/>
              <a:gd name="connsiteY2" fmla="*/ 151737 h 931039"/>
              <a:gd name="connsiteX3" fmla="*/ 1530699 w 1712046"/>
              <a:gd name="connsiteY3" fmla="*/ 931039 h 931039"/>
              <a:gd name="connsiteX4" fmla="*/ 0 w 1712046"/>
              <a:gd name="connsiteY4" fmla="*/ 915966 h 931039"/>
              <a:gd name="connsiteX5" fmla="*/ 0 w 1712046"/>
              <a:gd name="connsiteY5" fmla="*/ 20616 h 931039"/>
              <a:gd name="connsiteX0" fmla="*/ 0 w 1530699"/>
              <a:gd name="connsiteY0" fmla="*/ 20616 h 931039"/>
              <a:gd name="connsiteX1" fmla="*/ 771525 w 1530699"/>
              <a:gd name="connsiteY1" fmla="*/ 20616 h 931039"/>
              <a:gd name="connsiteX2" fmla="*/ 1088079 w 1530699"/>
              <a:gd name="connsiteY2" fmla="*/ 151737 h 931039"/>
              <a:gd name="connsiteX3" fmla="*/ 1530699 w 1530699"/>
              <a:gd name="connsiteY3" fmla="*/ 931039 h 931039"/>
              <a:gd name="connsiteX4" fmla="*/ 0 w 1530699"/>
              <a:gd name="connsiteY4" fmla="*/ 915966 h 931039"/>
              <a:gd name="connsiteX5" fmla="*/ 0 w 1530699"/>
              <a:gd name="connsiteY5" fmla="*/ 20616 h 931039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0699" h="910423">
                <a:moveTo>
                  <a:pt x="0" y="0"/>
                </a:moveTo>
                <a:lnTo>
                  <a:pt x="771525" y="0"/>
                </a:lnTo>
                <a:cubicBezTo>
                  <a:pt x="890256" y="0"/>
                  <a:pt x="1025050" y="16675"/>
                  <a:pt x="1164279" y="212862"/>
                </a:cubicBezTo>
                <a:cubicBezTo>
                  <a:pt x="1278108" y="377299"/>
                  <a:pt x="1299296" y="611602"/>
                  <a:pt x="1530699" y="910423"/>
                </a:cubicBez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22"/>
          <p:cNvSpPr/>
          <p:nvPr userDrawn="1"/>
        </p:nvSpPr>
        <p:spPr>
          <a:xfrm flipH="1">
            <a:off x="6553200" y="4724400"/>
            <a:ext cx="2590800" cy="438150"/>
          </a:xfrm>
          <a:custGeom>
            <a:avLst/>
            <a:gdLst>
              <a:gd name="connsiteX0" fmla="*/ 0 w 2362200"/>
              <a:gd name="connsiteY0" fmla="*/ 0 h 438150"/>
              <a:gd name="connsiteX1" fmla="*/ 2143125 w 2362200"/>
              <a:gd name="connsiteY1" fmla="*/ 0 h 438150"/>
              <a:gd name="connsiteX2" fmla="*/ 2298034 w 2362200"/>
              <a:gd name="connsiteY2" fmla="*/ 64166 h 438150"/>
              <a:gd name="connsiteX3" fmla="*/ 2362199 w 2362200"/>
              <a:gd name="connsiteY3" fmla="*/ 219076 h 438150"/>
              <a:gd name="connsiteX4" fmla="*/ 2362200 w 2362200"/>
              <a:gd name="connsiteY4" fmla="*/ 438150 h 438150"/>
              <a:gd name="connsiteX5" fmla="*/ 0 w 2362200"/>
              <a:gd name="connsiteY5" fmla="*/ 438150 h 438150"/>
              <a:gd name="connsiteX6" fmla="*/ 0 w 2362200"/>
              <a:gd name="connsiteY6" fmla="*/ 0 h 438150"/>
              <a:gd name="connsiteX0" fmla="*/ 0 w 2514600"/>
              <a:gd name="connsiteY0" fmla="*/ 0 h 438150"/>
              <a:gd name="connsiteX1" fmla="*/ 2143125 w 2514600"/>
              <a:gd name="connsiteY1" fmla="*/ 0 h 438150"/>
              <a:gd name="connsiteX2" fmla="*/ 2298034 w 2514600"/>
              <a:gd name="connsiteY2" fmla="*/ 64166 h 438150"/>
              <a:gd name="connsiteX3" fmla="*/ 2362199 w 2514600"/>
              <a:gd name="connsiteY3" fmla="*/ 219076 h 438150"/>
              <a:gd name="connsiteX4" fmla="*/ 2514600 w 2514600"/>
              <a:gd name="connsiteY4" fmla="*/ 438150 h 438150"/>
              <a:gd name="connsiteX5" fmla="*/ 0 w 2514600"/>
              <a:gd name="connsiteY5" fmla="*/ 438150 h 438150"/>
              <a:gd name="connsiteX6" fmla="*/ 0 w 2514600"/>
              <a:gd name="connsiteY6" fmla="*/ 0 h 438150"/>
              <a:gd name="connsiteX0" fmla="*/ 0 w 2897606"/>
              <a:gd name="connsiteY0" fmla="*/ 8859 h 447009"/>
              <a:gd name="connsiteX1" fmla="*/ 2143125 w 2897606"/>
              <a:gd name="connsiteY1" fmla="*/ 8859 h 447009"/>
              <a:gd name="connsiteX2" fmla="*/ 2298034 w 2897606"/>
              <a:gd name="connsiteY2" fmla="*/ 73025 h 447009"/>
              <a:gd name="connsiteX3" fmla="*/ 2514600 w 2897606"/>
              <a:gd name="connsiteY3" fmla="*/ 447009 h 447009"/>
              <a:gd name="connsiteX4" fmla="*/ 0 w 2897606"/>
              <a:gd name="connsiteY4" fmla="*/ 447009 h 447009"/>
              <a:gd name="connsiteX5" fmla="*/ 0 w 2897606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0669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0800" h="438150">
                <a:moveTo>
                  <a:pt x="0" y="0"/>
                </a:moveTo>
                <a:lnTo>
                  <a:pt x="2066925" y="0"/>
                </a:lnTo>
                <a:cubicBezTo>
                  <a:pt x="2125027" y="0"/>
                  <a:pt x="2236122" y="22891"/>
                  <a:pt x="2298034" y="121316"/>
                </a:cubicBezTo>
                <a:cubicBezTo>
                  <a:pt x="2382172" y="248316"/>
                  <a:pt x="2462631" y="344069"/>
                  <a:pt x="2590800" y="438150"/>
                </a:cubicBezTo>
                <a:lnTo>
                  <a:pt x="0" y="4381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Ridgeback Logo_001.png"/>
          <p:cNvPicPr>
            <a:picLocks noChangeAspect="1"/>
          </p:cNvPicPr>
          <p:nvPr userDrawn="1"/>
        </p:nvPicPr>
        <p:blipFill>
          <a:blip r:embed="rId2" cstate="print"/>
          <a:srcRect r="85332"/>
          <a:stretch>
            <a:fillRect/>
          </a:stretch>
        </p:blipFill>
        <p:spPr>
          <a:xfrm>
            <a:off x="304800" y="106762"/>
            <a:ext cx="597331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69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0909D-51CA-A74F-B0D3-29166451A5F0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97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9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5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5" y="1878809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A3AA-4711-8645-A47B-2FAAB2C6C104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8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92B1F-B1D9-5242-8178-B1AC543211C1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99190-466D-8848-8FBF-82A3655C10A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4917443"/>
            <a:ext cx="9144000" cy="226059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 userDrawn="1"/>
        </p:nvSpPr>
        <p:spPr>
          <a:xfrm>
            <a:off x="8658055" y="4706148"/>
            <a:ext cx="471663" cy="424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25FBE1D-1823-4A5A-A366-F7F97F7382CB}" type="slidenum">
              <a:rPr lang="en-US" sz="1050" b="1" smtClean="0">
                <a:latin typeface="Helvetica Neue" panose="02000503000000020004" pitchFamily="50"/>
              </a:rPr>
              <a:pPr algn="ctr"/>
              <a:t>‹#›</a:t>
            </a:fld>
            <a:endParaRPr lang="en-US" sz="1050" b="1" dirty="0">
              <a:latin typeface="Helvetica Neue" panose="02000503000000020004" pitchFamily="5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4143" y="4625104"/>
            <a:ext cx="580364" cy="497921"/>
            <a:chOff x="3372967" y="2762127"/>
            <a:chExt cx="2298160" cy="2273968"/>
          </a:xfrm>
        </p:grpSpPr>
        <p:sp>
          <p:nvSpPr>
            <p:cNvPr id="13" name="Oval 12"/>
            <p:cNvSpPr/>
            <p:nvPr/>
          </p:nvSpPr>
          <p:spPr>
            <a:xfrm>
              <a:off x="3407986" y="2796301"/>
              <a:ext cx="2189249" cy="219826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967" y="2762127"/>
              <a:ext cx="2298160" cy="2273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613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052F9-533E-934D-BC12-BA9AD61F2FED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F99190-466D-8848-8FBF-82A3655C10A9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10/18/2019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4917443"/>
            <a:ext cx="9144000" cy="226059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8658055" y="4706148"/>
            <a:ext cx="471663" cy="424497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625FBE1D-1823-4A5A-A366-F7F97F7382CB}" type="slidenum">
              <a:rPr lang="en-US" sz="1050" b="1" smtClean="0">
                <a:latin typeface="Helvetica Neue" panose="02000503000000020004" pitchFamily="50"/>
              </a:rPr>
              <a:pPr algn="ctr"/>
              <a:t>‹#›</a:t>
            </a:fld>
            <a:endParaRPr lang="en-US" sz="1050" b="1" dirty="0">
              <a:latin typeface="Helvetica Neue" panose="02000503000000020004" pitchFamily="5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4143" y="4625104"/>
            <a:ext cx="580364" cy="497921"/>
            <a:chOff x="3372967" y="2762127"/>
            <a:chExt cx="2298160" cy="2273968"/>
          </a:xfrm>
        </p:grpSpPr>
        <p:sp>
          <p:nvSpPr>
            <p:cNvPr id="12" name="Oval 11"/>
            <p:cNvSpPr/>
            <p:nvPr/>
          </p:nvSpPr>
          <p:spPr>
            <a:xfrm>
              <a:off x="3407986" y="2796301"/>
              <a:ext cx="2189249" cy="219826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72967" y="2762127"/>
              <a:ext cx="2298160" cy="22739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588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C2C02-6AD2-604C-A5B8-979F54CB49A0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628650" y="1369219"/>
            <a:ext cx="7886700" cy="3263504"/>
          </a:xfrm>
        </p:spPr>
        <p:txBody>
          <a:bodyPr/>
          <a:lstStyle>
            <a:lvl1pPr>
              <a:defRPr sz="2000"/>
            </a:lvl1pPr>
            <a:lvl3pPr>
              <a:defRPr sz="1600"/>
            </a:lvl3pPr>
            <a:lvl4pPr>
              <a:defRPr sz="1400"/>
            </a:lvl4pPr>
            <a:lvl5pPr>
              <a:defRPr sz="13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5071110"/>
            <a:ext cx="9144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 flipV="1">
            <a:off x="0" y="-15074"/>
            <a:ext cx="1530699" cy="910423"/>
          </a:xfrm>
          <a:custGeom>
            <a:avLst/>
            <a:gdLst>
              <a:gd name="connsiteX0" fmla="*/ 0 w 1219200"/>
              <a:gd name="connsiteY0" fmla="*/ 0 h 895350"/>
              <a:gd name="connsiteX1" fmla="*/ 771525 w 1219200"/>
              <a:gd name="connsiteY1" fmla="*/ 0 h 895350"/>
              <a:gd name="connsiteX2" fmla="*/ 1088079 w 1219200"/>
              <a:gd name="connsiteY2" fmla="*/ 131121 h 895350"/>
              <a:gd name="connsiteX3" fmla="*/ 1219200 w 1219200"/>
              <a:gd name="connsiteY3" fmla="*/ 447675 h 895350"/>
              <a:gd name="connsiteX4" fmla="*/ 1219200 w 1219200"/>
              <a:gd name="connsiteY4" fmla="*/ 895350 h 895350"/>
              <a:gd name="connsiteX5" fmla="*/ 0 w 1219200"/>
              <a:gd name="connsiteY5" fmla="*/ 895350 h 895350"/>
              <a:gd name="connsiteX6" fmla="*/ 0 w 12192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4000 w 1524000"/>
              <a:gd name="connsiteY4" fmla="*/ 895350 h 895350"/>
              <a:gd name="connsiteX5" fmla="*/ 0 w 1524000"/>
              <a:gd name="connsiteY5" fmla="*/ 895350 h 895350"/>
              <a:gd name="connsiteX6" fmla="*/ 0 w 1524000"/>
              <a:gd name="connsiteY6" fmla="*/ 0 h 895350"/>
              <a:gd name="connsiteX0" fmla="*/ 0 w 1524000"/>
              <a:gd name="connsiteY0" fmla="*/ 0 h 895350"/>
              <a:gd name="connsiteX1" fmla="*/ 771525 w 1524000"/>
              <a:gd name="connsiteY1" fmla="*/ 0 h 895350"/>
              <a:gd name="connsiteX2" fmla="*/ 1088079 w 1524000"/>
              <a:gd name="connsiteY2" fmla="*/ 131121 h 895350"/>
              <a:gd name="connsiteX3" fmla="*/ 1219200 w 1524000"/>
              <a:gd name="connsiteY3" fmla="*/ 447675 h 895350"/>
              <a:gd name="connsiteX4" fmla="*/ 1520651 w 1524000"/>
              <a:gd name="connsiteY4" fmla="*/ 854319 h 895350"/>
              <a:gd name="connsiteX5" fmla="*/ 1524000 w 1524000"/>
              <a:gd name="connsiteY5" fmla="*/ 895350 h 895350"/>
              <a:gd name="connsiteX6" fmla="*/ 0 w 1524000"/>
              <a:gd name="connsiteY6" fmla="*/ 895350 h 895350"/>
              <a:gd name="connsiteX7" fmla="*/ 0 w 1524000"/>
              <a:gd name="connsiteY7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4476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683099"/>
              <a:gd name="connsiteY0" fmla="*/ 0 h 895350"/>
              <a:gd name="connsiteX1" fmla="*/ 771525 w 1683099"/>
              <a:gd name="connsiteY1" fmla="*/ 0 h 895350"/>
              <a:gd name="connsiteX2" fmla="*/ 1088079 w 1683099"/>
              <a:gd name="connsiteY2" fmla="*/ 131121 h 895350"/>
              <a:gd name="connsiteX3" fmla="*/ 1219200 w 1683099"/>
              <a:gd name="connsiteY3" fmla="*/ 371475 h 895350"/>
              <a:gd name="connsiteX4" fmla="*/ 1683099 w 1683099"/>
              <a:gd name="connsiteY4" fmla="*/ 453223 h 895350"/>
              <a:gd name="connsiteX5" fmla="*/ 1520651 w 1683099"/>
              <a:gd name="connsiteY5" fmla="*/ 854319 h 895350"/>
              <a:gd name="connsiteX6" fmla="*/ 1524000 w 1683099"/>
              <a:gd name="connsiteY6" fmla="*/ 895350 h 895350"/>
              <a:gd name="connsiteX7" fmla="*/ 0 w 1683099"/>
              <a:gd name="connsiteY7" fmla="*/ 895350 h 895350"/>
              <a:gd name="connsiteX8" fmla="*/ 0 w 1683099"/>
              <a:gd name="connsiteY8" fmla="*/ 0 h 895350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19200 w 1530699"/>
              <a:gd name="connsiteY3" fmla="*/ 371475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1524000 w 1530699"/>
              <a:gd name="connsiteY6" fmla="*/ 895350 h 910423"/>
              <a:gd name="connsiteX7" fmla="*/ 0 w 1530699"/>
              <a:gd name="connsiteY7" fmla="*/ 895350 h 910423"/>
              <a:gd name="connsiteX8" fmla="*/ 0 w 1530699"/>
              <a:gd name="connsiteY8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1520651 w 1530699"/>
              <a:gd name="connsiteY5" fmla="*/ 854319 h 910423"/>
              <a:gd name="connsiteX6" fmla="*/ 0 w 1530699"/>
              <a:gd name="connsiteY6" fmla="*/ 895350 h 910423"/>
              <a:gd name="connsiteX7" fmla="*/ 0 w 1530699"/>
              <a:gd name="connsiteY7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088079 w 1530699"/>
              <a:gd name="connsiteY2" fmla="*/ 131121 h 910423"/>
              <a:gd name="connsiteX3" fmla="*/ 1295400 w 1530699"/>
              <a:gd name="connsiteY3" fmla="*/ 432600 h 910423"/>
              <a:gd name="connsiteX4" fmla="*/ 1530699 w 1530699"/>
              <a:gd name="connsiteY4" fmla="*/ 910423 h 910423"/>
              <a:gd name="connsiteX5" fmla="*/ 0 w 1530699"/>
              <a:gd name="connsiteY5" fmla="*/ 895350 h 910423"/>
              <a:gd name="connsiteX6" fmla="*/ 0 w 1530699"/>
              <a:gd name="connsiteY6" fmla="*/ 0 h 910423"/>
              <a:gd name="connsiteX0" fmla="*/ 0 w 1712046"/>
              <a:gd name="connsiteY0" fmla="*/ 20616 h 931039"/>
              <a:gd name="connsiteX1" fmla="*/ 771525 w 1712046"/>
              <a:gd name="connsiteY1" fmla="*/ 20616 h 931039"/>
              <a:gd name="connsiteX2" fmla="*/ 1088079 w 1712046"/>
              <a:gd name="connsiteY2" fmla="*/ 151737 h 931039"/>
              <a:gd name="connsiteX3" fmla="*/ 1530699 w 1712046"/>
              <a:gd name="connsiteY3" fmla="*/ 931039 h 931039"/>
              <a:gd name="connsiteX4" fmla="*/ 0 w 1712046"/>
              <a:gd name="connsiteY4" fmla="*/ 915966 h 931039"/>
              <a:gd name="connsiteX5" fmla="*/ 0 w 1712046"/>
              <a:gd name="connsiteY5" fmla="*/ 20616 h 931039"/>
              <a:gd name="connsiteX0" fmla="*/ 0 w 1530699"/>
              <a:gd name="connsiteY0" fmla="*/ 20616 h 931039"/>
              <a:gd name="connsiteX1" fmla="*/ 771525 w 1530699"/>
              <a:gd name="connsiteY1" fmla="*/ 20616 h 931039"/>
              <a:gd name="connsiteX2" fmla="*/ 1088079 w 1530699"/>
              <a:gd name="connsiteY2" fmla="*/ 151737 h 931039"/>
              <a:gd name="connsiteX3" fmla="*/ 1530699 w 1530699"/>
              <a:gd name="connsiteY3" fmla="*/ 931039 h 931039"/>
              <a:gd name="connsiteX4" fmla="*/ 0 w 1530699"/>
              <a:gd name="connsiteY4" fmla="*/ 915966 h 931039"/>
              <a:gd name="connsiteX5" fmla="*/ 0 w 1530699"/>
              <a:gd name="connsiteY5" fmla="*/ 20616 h 931039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  <a:gd name="connsiteX0" fmla="*/ 0 w 1530699"/>
              <a:gd name="connsiteY0" fmla="*/ 0 h 910423"/>
              <a:gd name="connsiteX1" fmla="*/ 771525 w 1530699"/>
              <a:gd name="connsiteY1" fmla="*/ 0 h 910423"/>
              <a:gd name="connsiteX2" fmla="*/ 1164279 w 1530699"/>
              <a:gd name="connsiteY2" fmla="*/ 212862 h 910423"/>
              <a:gd name="connsiteX3" fmla="*/ 1530699 w 1530699"/>
              <a:gd name="connsiteY3" fmla="*/ 910423 h 910423"/>
              <a:gd name="connsiteX4" fmla="*/ 0 w 1530699"/>
              <a:gd name="connsiteY4" fmla="*/ 895350 h 910423"/>
              <a:gd name="connsiteX5" fmla="*/ 0 w 1530699"/>
              <a:gd name="connsiteY5" fmla="*/ 0 h 91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0699" h="910423">
                <a:moveTo>
                  <a:pt x="0" y="0"/>
                </a:moveTo>
                <a:lnTo>
                  <a:pt x="771525" y="0"/>
                </a:lnTo>
                <a:cubicBezTo>
                  <a:pt x="890256" y="0"/>
                  <a:pt x="1025050" y="16675"/>
                  <a:pt x="1164279" y="212862"/>
                </a:cubicBezTo>
                <a:cubicBezTo>
                  <a:pt x="1278108" y="377299"/>
                  <a:pt x="1299296" y="611602"/>
                  <a:pt x="1530699" y="910423"/>
                </a:cubicBezTo>
                <a:lnTo>
                  <a:pt x="0" y="8953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/>
          <p:cNvSpPr/>
          <p:nvPr userDrawn="1"/>
        </p:nvSpPr>
        <p:spPr>
          <a:xfrm flipH="1">
            <a:off x="6553200" y="4724400"/>
            <a:ext cx="2590800" cy="438150"/>
          </a:xfrm>
          <a:custGeom>
            <a:avLst/>
            <a:gdLst>
              <a:gd name="connsiteX0" fmla="*/ 0 w 2362200"/>
              <a:gd name="connsiteY0" fmla="*/ 0 h 438150"/>
              <a:gd name="connsiteX1" fmla="*/ 2143125 w 2362200"/>
              <a:gd name="connsiteY1" fmla="*/ 0 h 438150"/>
              <a:gd name="connsiteX2" fmla="*/ 2298034 w 2362200"/>
              <a:gd name="connsiteY2" fmla="*/ 64166 h 438150"/>
              <a:gd name="connsiteX3" fmla="*/ 2362199 w 2362200"/>
              <a:gd name="connsiteY3" fmla="*/ 219076 h 438150"/>
              <a:gd name="connsiteX4" fmla="*/ 2362200 w 2362200"/>
              <a:gd name="connsiteY4" fmla="*/ 438150 h 438150"/>
              <a:gd name="connsiteX5" fmla="*/ 0 w 2362200"/>
              <a:gd name="connsiteY5" fmla="*/ 438150 h 438150"/>
              <a:gd name="connsiteX6" fmla="*/ 0 w 2362200"/>
              <a:gd name="connsiteY6" fmla="*/ 0 h 438150"/>
              <a:gd name="connsiteX0" fmla="*/ 0 w 2514600"/>
              <a:gd name="connsiteY0" fmla="*/ 0 h 438150"/>
              <a:gd name="connsiteX1" fmla="*/ 2143125 w 2514600"/>
              <a:gd name="connsiteY1" fmla="*/ 0 h 438150"/>
              <a:gd name="connsiteX2" fmla="*/ 2298034 w 2514600"/>
              <a:gd name="connsiteY2" fmla="*/ 64166 h 438150"/>
              <a:gd name="connsiteX3" fmla="*/ 2362199 w 2514600"/>
              <a:gd name="connsiteY3" fmla="*/ 219076 h 438150"/>
              <a:gd name="connsiteX4" fmla="*/ 2514600 w 2514600"/>
              <a:gd name="connsiteY4" fmla="*/ 438150 h 438150"/>
              <a:gd name="connsiteX5" fmla="*/ 0 w 2514600"/>
              <a:gd name="connsiteY5" fmla="*/ 438150 h 438150"/>
              <a:gd name="connsiteX6" fmla="*/ 0 w 2514600"/>
              <a:gd name="connsiteY6" fmla="*/ 0 h 438150"/>
              <a:gd name="connsiteX0" fmla="*/ 0 w 2897606"/>
              <a:gd name="connsiteY0" fmla="*/ 8859 h 447009"/>
              <a:gd name="connsiteX1" fmla="*/ 2143125 w 2897606"/>
              <a:gd name="connsiteY1" fmla="*/ 8859 h 447009"/>
              <a:gd name="connsiteX2" fmla="*/ 2298034 w 2897606"/>
              <a:gd name="connsiteY2" fmla="*/ 73025 h 447009"/>
              <a:gd name="connsiteX3" fmla="*/ 2514600 w 2897606"/>
              <a:gd name="connsiteY3" fmla="*/ 447009 h 447009"/>
              <a:gd name="connsiteX4" fmla="*/ 0 w 2897606"/>
              <a:gd name="connsiteY4" fmla="*/ 447009 h 447009"/>
              <a:gd name="connsiteX5" fmla="*/ 0 w 2897606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1431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8859 h 447009"/>
              <a:gd name="connsiteX1" fmla="*/ 2066925 w 2514600"/>
              <a:gd name="connsiteY1" fmla="*/ 8859 h 447009"/>
              <a:gd name="connsiteX2" fmla="*/ 2298034 w 2514600"/>
              <a:gd name="connsiteY2" fmla="*/ 73025 h 447009"/>
              <a:gd name="connsiteX3" fmla="*/ 2514600 w 2514600"/>
              <a:gd name="connsiteY3" fmla="*/ 447009 h 447009"/>
              <a:gd name="connsiteX4" fmla="*/ 0 w 2514600"/>
              <a:gd name="connsiteY4" fmla="*/ 447009 h 447009"/>
              <a:gd name="connsiteX5" fmla="*/ 0 w 2514600"/>
              <a:gd name="connsiteY5" fmla="*/ 8859 h 447009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14600"/>
              <a:gd name="connsiteY0" fmla="*/ 0 h 438150"/>
              <a:gd name="connsiteX1" fmla="*/ 2066925 w 2514600"/>
              <a:gd name="connsiteY1" fmla="*/ 0 h 438150"/>
              <a:gd name="connsiteX2" fmla="*/ 2298034 w 2514600"/>
              <a:gd name="connsiteY2" fmla="*/ 121316 h 438150"/>
              <a:gd name="connsiteX3" fmla="*/ 2514600 w 2514600"/>
              <a:gd name="connsiteY3" fmla="*/ 438150 h 438150"/>
              <a:gd name="connsiteX4" fmla="*/ 0 w 2514600"/>
              <a:gd name="connsiteY4" fmla="*/ 438150 h 438150"/>
              <a:gd name="connsiteX5" fmla="*/ 0 w 25146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  <a:gd name="connsiteX0" fmla="*/ 0 w 2590800"/>
              <a:gd name="connsiteY0" fmla="*/ 0 h 438150"/>
              <a:gd name="connsiteX1" fmla="*/ 2066925 w 2590800"/>
              <a:gd name="connsiteY1" fmla="*/ 0 h 438150"/>
              <a:gd name="connsiteX2" fmla="*/ 2298034 w 2590800"/>
              <a:gd name="connsiteY2" fmla="*/ 121316 h 438150"/>
              <a:gd name="connsiteX3" fmla="*/ 2590800 w 2590800"/>
              <a:gd name="connsiteY3" fmla="*/ 438150 h 438150"/>
              <a:gd name="connsiteX4" fmla="*/ 0 w 2590800"/>
              <a:gd name="connsiteY4" fmla="*/ 438150 h 438150"/>
              <a:gd name="connsiteX5" fmla="*/ 0 w 2590800"/>
              <a:gd name="connsiteY5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90800" h="438150">
                <a:moveTo>
                  <a:pt x="0" y="0"/>
                </a:moveTo>
                <a:lnTo>
                  <a:pt x="2066925" y="0"/>
                </a:lnTo>
                <a:cubicBezTo>
                  <a:pt x="2125027" y="0"/>
                  <a:pt x="2236122" y="22891"/>
                  <a:pt x="2298034" y="121316"/>
                </a:cubicBezTo>
                <a:cubicBezTo>
                  <a:pt x="2382172" y="248316"/>
                  <a:pt x="2462631" y="344069"/>
                  <a:pt x="2590800" y="438150"/>
                </a:cubicBezTo>
                <a:lnTo>
                  <a:pt x="0" y="4381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Ridgeback Logo_001.png"/>
          <p:cNvPicPr>
            <a:picLocks noChangeAspect="1"/>
          </p:cNvPicPr>
          <p:nvPr userDrawn="1"/>
        </p:nvPicPr>
        <p:blipFill>
          <a:blip r:embed="rId2" cstate="print"/>
          <a:srcRect r="85332"/>
          <a:stretch>
            <a:fillRect/>
          </a:stretch>
        </p:blipFill>
        <p:spPr>
          <a:xfrm>
            <a:off x="304800" y="106762"/>
            <a:ext cx="597331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5E6A8-E810-8249-8A92-FC124C76DAB1}" type="datetime1">
              <a:rPr lang="en-US" smtClean="0"/>
              <a:pPr/>
              <a:t>10/18/2019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239DB-2E0E-7C41-8EEB-10B41CC7F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0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56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9" r:id="rId13"/>
    <p:sldLayoutId id="2147483750" r:id="rId14"/>
    <p:sldLayoutId id="2147483751" r:id="rId15"/>
    <p:sldLayoutId id="2147483752" r:id="rId16"/>
    <p:sldLayoutId id="2147483754" r:id="rId17"/>
    <p:sldLayoutId id="2147483755" r:id="rId18"/>
    <p:sldLayoutId id="2147483768" r:id="rId19"/>
    <p:sldLayoutId id="2147483770" r:id="rId20"/>
    <p:sldLayoutId id="2147483771" r:id="rId21"/>
    <p:sldLayoutId id="2147483772" r:id="rId2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jp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 txBox="1">
            <a:spLocks/>
          </p:cNvSpPr>
          <p:nvPr/>
        </p:nvSpPr>
        <p:spPr>
          <a:xfrm>
            <a:off x="4904510" y="4717473"/>
            <a:ext cx="4315692" cy="4260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" pitchFamily="34" charset="0"/>
                <a:ea typeface="Lato" pitchFamily="34" charset="0"/>
                <a:cs typeface="Lato" pitchFamily="34" charset="0"/>
              </a:rPr>
              <a:t>Ridgeback Network Defense Inc.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597477" y="1446908"/>
            <a:ext cx="7949045" cy="811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just" defTabSz="68580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000" dirty="0">
                <a:solidFill>
                  <a:schemeClr val="bg1"/>
                </a:solidFill>
                <a:ea typeface="Lato" pitchFamily="34" charset="0"/>
                <a:cs typeface="Lato" pitchFamily="34" charset="0"/>
              </a:rPr>
              <a:t>“It is not the strongest of the species that survives, nor the most intelligent, but the one most responsive to change.”  - Darwin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Lato" pitchFamily="34" charset="0"/>
              <a:cs typeface="Lato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47607" y="238708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Title 10">
            <a:extLst>
              <a:ext uri="{FF2B5EF4-FFF2-40B4-BE49-F238E27FC236}">
                <a16:creationId xmlns:a16="http://schemas.microsoft.com/office/drawing/2014/main" id="{CB9FC030-C324-48AD-A251-16DC8576C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282" y="2539752"/>
            <a:ext cx="9172282" cy="1726393"/>
          </a:xfrm>
        </p:spPr>
        <p:txBody>
          <a:bodyPr tIns="0" bIns="0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RIDGEBACK ADAPTIVE SECURITY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956843"/>
      </p:ext>
    </p:extLst>
  </p:cSld>
  <p:clrMapOvr>
    <a:masterClrMapping/>
  </p:clrMapOvr>
  <p:transition advTm="435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6781800" y="47815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</a:lstStyle>
          <a:p>
            <a:pPr algn="r"/>
            <a:r>
              <a:rPr lang="en-US" sz="1200" dirty="0"/>
              <a:t>www.ridgebacknet.com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6590" y="225064"/>
            <a:ext cx="8565490" cy="4381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000" b="1" dirty="0">
                <a:latin typeface="Lato" pitchFamily="34" charset="0"/>
                <a:ea typeface="Lato" pitchFamily="34" charset="0"/>
                <a:cs typeface="Lato" pitchFamily="34" charset="0"/>
              </a:rPr>
              <a:t>	RIDGEBACK: REPORTS DASHBOARDS &amp; ATTACK SURFACE</a:t>
            </a:r>
            <a:endParaRPr lang="en-IN" sz="2000" b="1" dirty="0">
              <a:latin typeface="Lato" pitchFamily="34" charset="0"/>
              <a:ea typeface="Lato" pitchFamily="34" charset="0"/>
              <a:cs typeface="Lato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29E001-66D1-E44D-80D6-220E2F1B320D}"/>
              </a:ext>
            </a:extLst>
          </p:cNvPr>
          <p:cNvGrpSpPr/>
          <p:nvPr/>
        </p:nvGrpSpPr>
        <p:grpSpPr>
          <a:xfrm>
            <a:off x="403250" y="551588"/>
            <a:ext cx="8152922" cy="4200015"/>
            <a:chOff x="4143557" y="959978"/>
            <a:chExt cx="4957298" cy="37193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CBC30A-817D-5C49-A7CB-13A9A45B5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1740" y="1208105"/>
              <a:ext cx="4029115" cy="26221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C04295-26D6-5443-B713-C0914D91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7859" y="2584170"/>
              <a:ext cx="2102996" cy="14399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DFB157-B788-D041-8151-CD0AD9674386}"/>
                </a:ext>
              </a:extLst>
            </p:cNvPr>
            <p:cNvSpPr txBox="1"/>
            <p:nvPr/>
          </p:nvSpPr>
          <p:spPr>
            <a:xfrm>
              <a:off x="4886285" y="959978"/>
              <a:ext cx="25555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</a:rPr>
                <a:t>Sample management dashboards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C84FEB-8096-B34B-AC19-3E76BD0E7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6039" y="2492729"/>
              <a:ext cx="1856365" cy="198286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4BAEC0A-2BA6-D24F-8C89-878F3521B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43557" y="3246570"/>
              <a:ext cx="1856365" cy="1432784"/>
            </a:xfrm>
            <a:prstGeom prst="rect">
              <a:avLst/>
            </a:prstGeom>
          </p:spPr>
        </p:pic>
      </p:grpSp>
      <p:pic>
        <p:nvPicPr>
          <p:cNvPr id="10" name="Google Shape;322;p58">
            <a:extLst>
              <a:ext uri="{FF2B5EF4-FFF2-40B4-BE49-F238E27FC236}">
                <a16:creationId xmlns:a16="http://schemas.microsoft.com/office/drawing/2014/main" id="{C9B06B16-C0E0-4E56-B3E8-CC0D57965E0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47327" y="3901854"/>
            <a:ext cx="3257717" cy="1060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2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284860"/>
            <a:ext cx="8001000" cy="4381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/>
              <a:t>	TEAM AND LOCATIONS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D546EF-5100-F246-9247-6AE56E28A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403" y="1056018"/>
            <a:ext cx="1188720" cy="1188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DD074B-B01F-4F4B-B695-BA4E17631686}"/>
              </a:ext>
            </a:extLst>
          </p:cNvPr>
          <p:cNvSpPr txBox="1"/>
          <p:nvPr/>
        </p:nvSpPr>
        <p:spPr>
          <a:xfrm>
            <a:off x="799595" y="2551295"/>
            <a:ext cx="1463040" cy="71232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cs typeface="Gisha" panose="020B0502040204020203" pitchFamily="34" charset="-79"/>
              </a:rPr>
              <a:t>Thomas Phillips</a:t>
            </a:r>
          </a:p>
          <a:p>
            <a:pPr algn="ctr"/>
            <a:endParaRPr lang="en-US" sz="1200" kern="0" spc="100" dirty="0">
              <a:solidFill>
                <a:schemeClr val="accent1"/>
              </a:solidFill>
              <a:cs typeface="Gisha" panose="020B0502040204020203" pitchFamily="34" charset="-79"/>
            </a:endParaRPr>
          </a:p>
          <a:p>
            <a:pPr algn="ctr"/>
            <a:r>
              <a:rPr lang="en-US" sz="1200" kern="0" spc="100" dirty="0">
                <a:solidFill>
                  <a:schemeClr val="accent1"/>
                </a:solidFill>
                <a:cs typeface="Gisha" panose="020B0502040204020203" pitchFamily="34" charset="-79"/>
              </a:rPr>
              <a:t>CTO/FOUNDER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DE69D8-1C02-CB41-B4ED-4907FC1AD1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2446" y="1056018"/>
            <a:ext cx="1188720" cy="118872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7195FB-E182-4B40-867F-DD8AFE52571A}"/>
              </a:ext>
            </a:extLst>
          </p:cNvPr>
          <p:cNvSpPr txBox="1"/>
          <p:nvPr/>
        </p:nvSpPr>
        <p:spPr>
          <a:xfrm>
            <a:off x="2265875" y="2551295"/>
            <a:ext cx="1463040" cy="82987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cs typeface="Gisha" panose="020B0502040204020203" pitchFamily="34" charset="-79"/>
              </a:rPr>
              <a:t>Scott Fogarty</a:t>
            </a:r>
          </a:p>
          <a:p>
            <a:pPr algn="ctr"/>
            <a:endParaRPr lang="en-US" sz="1200" spc="100" dirty="0">
              <a:solidFill>
                <a:schemeClr val="accent1"/>
              </a:solidFill>
              <a:cs typeface="Gisha" panose="020B0502040204020203" pitchFamily="34" charset="-79"/>
            </a:endParaRPr>
          </a:p>
          <a:p>
            <a:pPr algn="ctr"/>
            <a:r>
              <a:rPr lang="en-US" sz="1200" kern="0" spc="100" dirty="0">
                <a:solidFill>
                  <a:schemeClr val="accent1"/>
                </a:solidFill>
                <a:cs typeface="Gisha" panose="020B0502040204020203" pitchFamily="34" charset="-79"/>
              </a:rPr>
              <a:t>CO-CEO</a:t>
            </a:r>
          </a:p>
        </p:txBody>
      </p:sp>
      <p:pic>
        <p:nvPicPr>
          <p:cNvPr id="16" name="Picture 2" descr="Edit photo">
            <a:extLst>
              <a:ext uri="{FF2B5EF4-FFF2-40B4-BE49-F238E27FC236}">
                <a16:creationId xmlns:a16="http://schemas.microsoft.com/office/drawing/2014/main" id="{3C54C961-18BC-7243-A6C2-5A05BFC98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4489" y="1056018"/>
            <a:ext cx="1188720" cy="118872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42EF8B-84C0-B54B-AD62-61A3B03C6F84}"/>
              </a:ext>
            </a:extLst>
          </p:cNvPr>
          <p:cNvSpPr txBox="1"/>
          <p:nvPr/>
        </p:nvSpPr>
        <p:spPr>
          <a:xfrm>
            <a:off x="3732155" y="2551295"/>
            <a:ext cx="1463040" cy="712325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cs typeface="Gisha" panose="020B0502040204020203" pitchFamily="34" charset="-79"/>
              </a:rPr>
              <a:t>Raj Kulkarni</a:t>
            </a:r>
          </a:p>
          <a:p>
            <a:pPr algn="ctr"/>
            <a:endParaRPr lang="en-US" sz="1200" kern="0" spc="100" dirty="0">
              <a:solidFill>
                <a:schemeClr val="accent1"/>
              </a:solidFill>
              <a:cs typeface="Gisha" panose="020B0502040204020203" pitchFamily="34" charset="-79"/>
            </a:endParaRPr>
          </a:p>
          <a:p>
            <a:pPr algn="ctr"/>
            <a:r>
              <a:rPr lang="en-US" sz="1200" kern="0" spc="100" dirty="0">
                <a:solidFill>
                  <a:schemeClr val="accent1"/>
                </a:solidFill>
                <a:cs typeface="Gisha" panose="020B0502040204020203" pitchFamily="34" charset="-79"/>
              </a:rPr>
              <a:t>CO-CEO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B70989-D0E3-5940-A09D-CD40117C77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46" r="2246"/>
          <a:stretch/>
        </p:blipFill>
        <p:spPr>
          <a:xfrm>
            <a:off x="6828577" y="1056018"/>
            <a:ext cx="1135320" cy="118872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17956A3-6B51-0444-9AFB-FA726E1AB1E2}"/>
              </a:ext>
            </a:extLst>
          </p:cNvPr>
          <p:cNvSpPr txBox="1"/>
          <p:nvPr/>
        </p:nvSpPr>
        <p:spPr>
          <a:xfrm>
            <a:off x="6664717" y="2551295"/>
            <a:ext cx="1463040" cy="82987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cs typeface="Gisha" panose="020B0502040204020203" pitchFamily="34" charset="-79"/>
              </a:rPr>
              <a:t>Amol Vedak</a:t>
            </a:r>
          </a:p>
          <a:p>
            <a:pPr algn="ctr"/>
            <a:endParaRPr lang="en-US" sz="1200" kern="0" spc="100" dirty="0">
              <a:solidFill>
                <a:schemeClr val="accent1"/>
              </a:solidFill>
              <a:cs typeface="Gisha" panose="020B0502040204020203" pitchFamily="34" charset="-79"/>
            </a:endParaRPr>
          </a:p>
          <a:p>
            <a:pPr algn="ctr"/>
            <a:r>
              <a:rPr lang="en-US" sz="1200" kern="0" spc="100" dirty="0">
                <a:solidFill>
                  <a:schemeClr val="accent1"/>
                </a:solidFill>
                <a:cs typeface="Gisha" panose="020B0502040204020203" pitchFamily="34" charset="-79"/>
              </a:rPr>
              <a:t>SVP - Europe &amp; Africa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1CAF5F5-CA05-F842-8F69-B85385E3C0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6532" y="1056018"/>
            <a:ext cx="1188720" cy="118872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889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DDE89B-F4E4-A64A-A7B4-F1DF683CBCE1}"/>
              </a:ext>
            </a:extLst>
          </p:cNvPr>
          <p:cNvSpPr txBox="1"/>
          <p:nvPr/>
        </p:nvSpPr>
        <p:spPr>
          <a:xfrm>
            <a:off x="5198435" y="2551295"/>
            <a:ext cx="1463040" cy="82987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1200" b="1" dirty="0">
                <a:solidFill>
                  <a:schemeClr val="accent1"/>
                </a:solidFill>
                <a:cs typeface="Gisha" panose="020B0502040204020203" pitchFamily="34" charset="-79"/>
              </a:rPr>
              <a:t>Suren Kulkarni</a:t>
            </a:r>
          </a:p>
          <a:p>
            <a:pPr algn="ctr"/>
            <a:endParaRPr lang="en-US" sz="1200" spc="100" dirty="0">
              <a:solidFill>
                <a:schemeClr val="accent1"/>
              </a:solidFill>
              <a:cs typeface="Gisha" panose="020B0502040204020203" pitchFamily="34" charset="-79"/>
            </a:endParaRPr>
          </a:p>
          <a:p>
            <a:pPr algn="ctr"/>
            <a:r>
              <a:rPr lang="en-US" sz="1200" kern="0" spc="100" dirty="0">
                <a:solidFill>
                  <a:schemeClr val="accent1"/>
                </a:solidFill>
                <a:cs typeface="Gisha" panose="020B0502040204020203" pitchFamily="34" charset="-79"/>
              </a:rPr>
              <a:t>VP - APAC</a:t>
            </a:r>
          </a:p>
          <a:p>
            <a:pPr algn="ctr"/>
            <a:endParaRPr lang="en-US" sz="1200" spc="100" dirty="0">
              <a:solidFill>
                <a:schemeClr val="accent1"/>
              </a:solidFill>
              <a:cs typeface="Gisha" panose="020B0502040204020203" pitchFamily="34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3E48BA-39D1-494E-9A8D-69C3B29BA0CB}"/>
              </a:ext>
            </a:extLst>
          </p:cNvPr>
          <p:cNvSpPr/>
          <p:nvPr/>
        </p:nvSpPr>
        <p:spPr>
          <a:xfrm>
            <a:off x="1406617" y="3542347"/>
            <a:ext cx="1953278" cy="6001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Head Quarters</a:t>
            </a:r>
          </a:p>
          <a:p>
            <a:r>
              <a:rPr lang="en-US" sz="1100" b="1" dirty="0">
                <a:solidFill>
                  <a:schemeClr val="bg1"/>
                </a:solidFill>
              </a:rPr>
              <a:t>Development Centers Sales offices	</a:t>
            </a:r>
            <a:endParaRPr lang="en-US" sz="1100" b="1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8812FB-522B-4B84-8A46-D8CA2E6C12CC}"/>
              </a:ext>
            </a:extLst>
          </p:cNvPr>
          <p:cNvSpPr/>
          <p:nvPr/>
        </p:nvSpPr>
        <p:spPr>
          <a:xfrm>
            <a:off x="3366550" y="3545885"/>
            <a:ext cx="4033715" cy="6001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</a:rPr>
              <a:t>Baltimore, Maryland, USA. </a:t>
            </a:r>
          </a:p>
          <a:p>
            <a:r>
              <a:rPr lang="en-US" sz="1100" dirty="0">
                <a:solidFill>
                  <a:srgbClr val="222222"/>
                </a:solidFill>
              </a:rPr>
              <a:t>Baltimore, USA and Pune, India.</a:t>
            </a:r>
          </a:p>
          <a:p>
            <a:r>
              <a:rPr lang="en-US" sz="1100" dirty="0">
                <a:solidFill>
                  <a:srgbClr val="222222"/>
                </a:solidFill>
              </a:rPr>
              <a:t>Washington DC, Boca Raton, London, Paris, Pune</a:t>
            </a:r>
            <a:endParaRPr lang="en-US" sz="1100" b="0" i="0" dirty="0">
              <a:solidFill>
                <a:srgbClr val="222222"/>
              </a:solidFill>
              <a:effectLst/>
            </a:endParaRPr>
          </a:p>
        </p:txBody>
      </p:sp>
      <p:sp>
        <p:nvSpPr>
          <p:cNvPr id="22" name="Slide Number Placeholder 19">
            <a:extLst>
              <a:ext uri="{FF2B5EF4-FFF2-40B4-BE49-F238E27FC236}">
                <a16:creationId xmlns:a16="http://schemas.microsoft.com/office/drawing/2014/main" id="{4EC2CF61-D9C1-447E-9B6E-3CBA6AE87668}"/>
              </a:ext>
            </a:extLst>
          </p:cNvPr>
          <p:cNvSpPr txBox="1">
            <a:spLocks/>
          </p:cNvSpPr>
          <p:nvPr/>
        </p:nvSpPr>
        <p:spPr>
          <a:xfrm>
            <a:off x="6781800" y="47815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www.ridgebacknet.com</a:t>
            </a:r>
          </a:p>
        </p:txBody>
      </p:sp>
    </p:spTree>
    <p:extLst>
      <p:ext uri="{BB962C8B-B14F-4D97-AF65-F5344CB8AC3E}">
        <p14:creationId xmlns:p14="http://schemas.microsoft.com/office/powerpoint/2010/main" val="179031323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07C330D-2D87-7B44-9F08-5301724D7BC5}"/>
              </a:ext>
            </a:extLst>
          </p:cNvPr>
          <p:cNvSpPr/>
          <p:nvPr/>
        </p:nvSpPr>
        <p:spPr>
          <a:xfrm>
            <a:off x="1080917" y="119909"/>
            <a:ext cx="7150454" cy="4874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defTabSz="685800">
              <a:lnSpc>
                <a:spcPct val="90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1"/>
                </a:solidFill>
                <a:latin typeface="Lato" pitchFamily="34" charset="0"/>
                <a:ea typeface="Lato" pitchFamily="34" charset="0"/>
                <a:cs typeface="Lato" pitchFamily="34" charset="0"/>
              </a:rPr>
              <a:t>FEEDBACK &amp; NEXT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BEC1C-C8EC-6849-BC78-380B5D6C0007}"/>
              </a:ext>
            </a:extLst>
          </p:cNvPr>
          <p:cNvSpPr txBox="1"/>
          <p:nvPr/>
        </p:nvSpPr>
        <p:spPr>
          <a:xfrm>
            <a:off x="432486" y="827903"/>
            <a:ext cx="80689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your key challenges, how can we offer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cases specific to your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a Proof of Concept at your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steps and points of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19">
            <a:extLst>
              <a:ext uri="{FF2B5EF4-FFF2-40B4-BE49-F238E27FC236}">
                <a16:creationId xmlns:a16="http://schemas.microsoft.com/office/drawing/2014/main" id="{B5D90DB5-730E-4103-BCB9-E51739C3E91A}"/>
              </a:ext>
            </a:extLst>
          </p:cNvPr>
          <p:cNvSpPr txBox="1">
            <a:spLocks/>
          </p:cNvSpPr>
          <p:nvPr/>
        </p:nvSpPr>
        <p:spPr>
          <a:xfrm>
            <a:off x="6781800" y="47815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www.ridgebacknet.com</a:t>
            </a:r>
          </a:p>
        </p:txBody>
      </p:sp>
    </p:spTree>
    <p:extLst>
      <p:ext uri="{BB962C8B-B14F-4D97-AF65-F5344CB8AC3E}">
        <p14:creationId xmlns:p14="http://schemas.microsoft.com/office/powerpoint/2010/main" val="315506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4"/>
          <p:cNvSpPr txBox="1">
            <a:spLocks/>
          </p:cNvSpPr>
          <p:nvPr/>
        </p:nvSpPr>
        <p:spPr>
          <a:xfrm>
            <a:off x="2289463" y="4129004"/>
            <a:ext cx="1371600" cy="812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1450" marR="0" lvl="0" indent="-171450" algn="ctr" defTabSz="6858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Gisha" charset="0"/>
                <a:cs typeface="Gisha" charset="0"/>
              </a:rPr>
              <a:t>Dynamic, </a:t>
            </a:r>
          </a:p>
          <a:p>
            <a:pPr marL="171450" marR="0" lvl="0" indent="-171450" algn="ctr" defTabSz="6858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Gisha" charset="0"/>
                <a:cs typeface="Gisha" charset="0"/>
              </a:rPr>
              <a:t>Interactive </a:t>
            </a:r>
          </a:p>
          <a:p>
            <a:pPr marL="171450" marR="0" lvl="0" indent="-171450" algn="ctr" defTabSz="685800" rtl="0" eaLnBrk="1" fontAlgn="auto" latinLnBrk="0" hangingPunct="1">
              <a:lnSpc>
                <a:spcPct val="110000"/>
              </a:lnSpc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Gisha" charset="0"/>
                <a:cs typeface="Gisha" charset="0"/>
              </a:rPr>
              <a:t>Defense</a:t>
            </a:r>
          </a:p>
        </p:txBody>
      </p:sp>
      <p:pic>
        <p:nvPicPr>
          <p:cNvPr id="15" name="Picture 14" descr="Dynamic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063" y="3036804"/>
            <a:ext cx="914400" cy="914400"/>
          </a:xfrm>
          <a:prstGeom prst="rect">
            <a:avLst/>
          </a:prstGeom>
        </p:spPr>
      </p:pic>
      <p:pic>
        <p:nvPicPr>
          <p:cNvPr id="16" name="Picture 15" descr="Network-Layer-I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372" y="3036804"/>
            <a:ext cx="903382" cy="914400"/>
          </a:xfrm>
          <a:prstGeom prst="rect">
            <a:avLst/>
          </a:prstGeom>
        </p:spPr>
      </p:pic>
      <p:pic>
        <p:nvPicPr>
          <p:cNvPr id="17" name="Picture 16" descr="Extensible-Ico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5663" y="3036804"/>
            <a:ext cx="914400" cy="914400"/>
          </a:xfrm>
          <a:prstGeom prst="rect">
            <a:avLst/>
          </a:prstGeom>
        </p:spPr>
      </p:pic>
      <p:sp>
        <p:nvSpPr>
          <p:cNvPr id="18" name="Subtitle 4"/>
          <p:cNvSpPr txBox="1">
            <a:spLocks/>
          </p:cNvSpPr>
          <p:nvPr/>
        </p:nvSpPr>
        <p:spPr>
          <a:xfrm>
            <a:off x="3889663" y="4129004"/>
            <a:ext cx="1828800" cy="83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a typeface="Gisha" charset="0"/>
                <a:cs typeface="Gisha" charset="0"/>
              </a:rPr>
              <a:t>Real-time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ea typeface="Gisha" charset="0"/>
                <a:cs typeface="Gisha" charset="0"/>
              </a:rPr>
              <a:t>Protection</a:t>
            </a:r>
          </a:p>
        </p:txBody>
      </p:sp>
      <p:sp>
        <p:nvSpPr>
          <p:cNvPr id="19" name="Subtitle 4"/>
          <p:cNvSpPr txBox="1">
            <a:spLocks/>
          </p:cNvSpPr>
          <p:nvPr/>
        </p:nvSpPr>
        <p:spPr>
          <a:xfrm>
            <a:off x="5947063" y="4129004"/>
            <a:ext cx="1371600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a typeface="Gisha" charset="0"/>
                <a:cs typeface="Gisha" charset="0"/>
              </a:rPr>
              <a:t>IoT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ea typeface="Gisha" charset="0"/>
                <a:cs typeface="Gisha" charset="0"/>
              </a:rPr>
              <a:t>Embeddable</a:t>
            </a:r>
          </a:p>
        </p:txBody>
      </p:sp>
      <p:sp>
        <p:nvSpPr>
          <p:cNvPr id="11" name="Title 8"/>
          <p:cNvSpPr>
            <a:spLocks noGrp="1"/>
          </p:cNvSpPr>
          <p:nvPr>
            <p:ph type="ctrTitle"/>
          </p:nvPr>
        </p:nvSpPr>
        <p:spPr>
          <a:xfrm>
            <a:off x="123271" y="1304801"/>
            <a:ext cx="8631861" cy="1590547"/>
          </a:xfrm>
        </p:spPr>
        <p:txBody>
          <a:bodyPr>
            <a:noAutofit/>
          </a:bodyPr>
          <a:lstStyle/>
          <a:p>
            <a:pPr algn="ctr"/>
            <a:r>
              <a:rPr lang="en-GB" sz="2400" b="0" dirty="0">
                <a:latin typeface="+mn-lt"/>
              </a:rPr>
              <a:t>Suren Kulkarni</a:t>
            </a:r>
            <a:br>
              <a:rPr lang="en-GB" sz="2400" b="0" dirty="0">
                <a:latin typeface="+mn-lt"/>
              </a:rPr>
            </a:br>
            <a:r>
              <a:rPr lang="en-GB" sz="2400" b="0" dirty="0">
                <a:latin typeface="+mn-lt"/>
              </a:rPr>
              <a:t>Vice President </a:t>
            </a:r>
            <a:br>
              <a:rPr lang="en-IN" sz="2400" b="0" dirty="0">
                <a:latin typeface="+mn-lt"/>
              </a:rPr>
            </a:br>
            <a:r>
              <a:rPr lang="en-GB" sz="2400" b="0" dirty="0">
                <a:latin typeface="+mn-lt"/>
              </a:rPr>
              <a:t>suren</a:t>
            </a:r>
            <a:r>
              <a:rPr lang="en-IN" sz="2400" b="0" dirty="0">
                <a:latin typeface="+mn-lt"/>
              </a:rPr>
              <a:t>@ridgebacknet.com </a:t>
            </a:r>
            <a:br>
              <a:rPr lang="en-GB" sz="2400" b="0" dirty="0">
                <a:latin typeface="+mn-lt"/>
              </a:rPr>
            </a:br>
            <a:endParaRPr lang="en-US" sz="2400" b="0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EC2AB-715F-674C-B22D-C45E48ABFBE1}"/>
              </a:ext>
            </a:extLst>
          </p:cNvPr>
          <p:cNvSpPr txBox="1"/>
          <p:nvPr/>
        </p:nvSpPr>
        <p:spPr>
          <a:xfrm>
            <a:off x="3659847" y="165931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99666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6972" y="189191"/>
            <a:ext cx="8470031" cy="438150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     TRADITIONAL SECURITY IS BEING BREACHED CONSISTENTLY</a:t>
            </a:r>
            <a:endParaRPr lang="en-IE" sz="200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www.ridgebacknet.com</a:t>
            </a: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2089021" y="966866"/>
            <a:ext cx="0" cy="3334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97938" y="874311"/>
            <a:ext cx="8475315" cy="659446"/>
            <a:chOff x="397938" y="997143"/>
            <a:chExt cx="8475315" cy="659446"/>
          </a:xfrm>
        </p:grpSpPr>
        <p:sp>
          <p:nvSpPr>
            <p:cNvPr id="2" name="TextBox 1"/>
            <p:cNvSpPr txBox="1"/>
            <p:nvPr/>
          </p:nvSpPr>
          <p:spPr>
            <a:xfrm>
              <a:off x="3580361" y="997143"/>
              <a:ext cx="5292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rgbClr val="0070C0"/>
                  </a:solidFill>
                </a:rPr>
                <a:t>Cyber Attacks are increasingly being frequent </a:t>
              </a:r>
              <a:r>
                <a:rPr lang="en-US" sz="1200" dirty="0">
                  <a:solidFill>
                    <a:srgbClr val="0070C0"/>
                  </a:solidFill>
                </a:rPr>
                <a:t>– </a:t>
              </a:r>
              <a:r>
                <a:rPr lang="en-US" sz="1200" dirty="0"/>
                <a:t>“Organizations are either already hacked, or on the verge of being hacked, and both will be hacked again”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938" y="1119359"/>
              <a:ext cx="434016" cy="44366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30703" y="1003085"/>
              <a:ext cx="12225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cs typeface="Arial" panose="020B0604020202020204" pitchFamily="34" charset="0"/>
                </a:rPr>
                <a:t>93% </a:t>
              </a:r>
              <a:r>
                <a:rPr lang="en-US" sz="800" b="1" dirty="0">
                  <a:cs typeface="Arial" panose="020B0604020202020204" pitchFamily="34" charset="0"/>
                </a:rPr>
                <a:t>OF CASES HACKERS TOOK MINUTES TO BREACH</a:t>
              </a:r>
              <a:endParaRPr lang="en-IE" sz="800" b="1" dirty="0"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66942" y="1071814"/>
              <a:ext cx="10194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cs typeface="Arial" panose="020B0604020202020204" pitchFamily="34" charset="0"/>
                </a:rPr>
                <a:t>COMPANIES SPENT WEEKS OR MONTHS TO DISCOVER</a:t>
              </a:r>
              <a:endParaRPr lang="en-IE" sz="800" b="1" dirty="0"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5954" y="4660296"/>
            <a:ext cx="2774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900" dirty="0"/>
              <a:t>Source: Verizon Data Breach Investigations Report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73364" y="2506583"/>
            <a:ext cx="8460650" cy="912205"/>
            <a:chOff x="408015" y="1734769"/>
            <a:chExt cx="8460650" cy="9122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015" y="2107636"/>
              <a:ext cx="433650" cy="43863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830703" y="2000643"/>
              <a:ext cx="12115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b="1" dirty="0">
                  <a:cs typeface="Arial" panose="020B0604020202020204" pitchFamily="34" charset="0"/>
                </a:rPr>
                <a:t>95% </a:t>
              </a:r>
              <a:r>
                <a:rPr lang="en-US" sz="800" b="1" dirty="0">
                  <a:cs typeface="Arial" panose="020B0604020202020204" pitchFamily="34" charset="0"/>
                </a:rPr>
                <a:t>OF WEB ATTACKS ARE FINANCIALLY MOTIVATED</a:t>
              </a:r>
              <a:endParaRPr lang="en-IE" sz="800" b="1" dirty="0"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22666" y="2000643"/>
              <a:ext cx="9773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cs typeface="Arial" panose="020B0604020202020204" pitchFamily="34" charset="0"/>
                </a:rPr>
                <a:t>EVERY 7 SECONDS A NEW MALWARE IS RELEASED</a:t>
              </a:r>
              <a:endParaRPr lang="en-IE" sz="800" b="1" dirty="0"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80361" y="1734769"/>
              <a:ext cx="528830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rgbClr val="0070C0"/>
                  </a:solidFill>
                </a:rPr>
                <a:t>Overburden to Security Operations </a:t>
              </a:r>
              <a:r>
                <a:rPr lang="en-US" sz="1200" dirty="0">
                  <a:solidFill>
                    <a:srgbClr val="0070C0"/>
                  </a:solidFill>
                </a:rPr>
                <a:t>– </a:t>
              </a:r>
              <a:r>
                <a:rPr lang="en-US" sz="1200" dirty="0"/>
                <a:t>“Monitoring team requiring clear visibility into security threats due to alarm fatigue in distinguishing real threats against false positives”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73364" y="1413930"/>
            <a:ext cx="8499889" cy="1061180"/>
            <a:chOff x="415511" y="2742634"/>
            <a:chExt cx="8499889" cy="106118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511" y="3248477"/>
              <a:ext cx="416443" cy="42134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05743" y="3157483"/>
              <a:ext cx="1047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b="1" dirty="0">
                  <a:cs typeface="Arial" panose="020B0604020202020204" pitchFamily="34" charset="0"/>
                </a:rPr>
                <a:t>LOST ASSETS </a:t>
              </a:r>
              <a:r>
                <a:rPr lang="en-US" sz="1200" b="1" dirty="0">
                  <a:cs typeface="Arial" panose="020B0604020202020204" pitchFamily="34" charset="0"/>
                </a:rPr>
                <a:t>100x</a:t>
              </a:r>
              <a:r>
                <a:rPr lang="en-US" sz="800" b="1" dirty="0">
                  <a:cs typeface="Arial" panose="020B0604020202020204" pitchFamily="34" charset="0"/>
                </a:rPr>
                <a:t> MORE PREVALENT THAN THREAT</a:t>
              </a:r>
              <a:endParaRPr lang="en-IE" sz="800" b="1" dirty="0"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09089" y="3175777"/>
              <a:ext cx="1211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cs typeface="Arial" panose="020B0604020202020204" pitchFamily="34" charset="0"/>
                </a:rPr>
                <a:t>CYBER ATTACKS COSTING </a:t>
              </a:r>
              <a:r>
                <a:rPr lang="en-US" sz="800" dirty="0">
                  <a:cs typeface="Arial" panose="020B0604020202020204" pitchFamily="34" charset="0"/>
                </a:rPr>
                <a:t>$500B / YEAR</a:t>
              </a:r>
              <a:endParaRPr lang="en-IE" sz="800" dirty="0"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80361" y="2742634"/>
              <a:ext cx="5335039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140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rgbClr val="0070C0"/>
                  </a:solidFill>
                </a:rPr>
                <a:t>New forms of cyber attacks are emanating with more connected systems, users and devices </a:t>
              </a:r>
              <a:r>
                <a:rPr lang="en-US" sz="1200" dirty="0">
                  <a:solidFill>
                    <a:srgbClr val="0070C0"/>
                  </a:solidFill>
                </a:rPr>
                <a:t>– </a:t>
              </a:r>
              <a:r>
                <a:rPr lang="en-US" sz="1200" dirty="0"/>
                <a:t>“Security teams need right fit cyber security solutions in detecting and blocking  cyber threats and   malicious intrusions”</a:t>
              </a:r>
              <a:endParaRPr lang="en-IE" sz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B46189-EAFB-7B48-9CD5-448972B5384C}"/>
              </a:ext>
            </a:extLst>
          </p:cNvPr>
          <p:cNvGrpSpPr/>
          <p:nvPr/>
        </p:nvGrpSpPr>
        <p:grpSpPr>
          <a:xfrm>
            <a:off x="348340" y="3450560"/>
            <a:ext cx="8460650" cy="966732"/>
            <a:chOff x="408015" y="1734769"/>
            <a:chExt cx="8460650" cy="96673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DD6403F-4F3F-6D42-BCB2-8AC4CD1E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015" y="2107636"/>
              <a:ext cx="433650" cy="43863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E2C55A-5766-5E49-8A87-903B6588A3C7}"/>
                </a:ext>
              </a:extLst>
            </p:cNvPr>
            <p:cNvSpPr txBox="1"/>
            <p:nvPr/>
          </p:nvSpPr>
          <p:spPr>
            <a:xfrm>
              <a:off x="1023271" y="2000643"/>
              <a:ext cx="1019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900" b="1" dirty="0">
                  <a:cs typeface="Arial" panose="020B0604020202020204" pitchFamily="34" charset="0"/>
                </a:rPr>
                <a:t>NEARLY 30% OPEN PHISHING EMAILS</a:t>
              </a:r>
              <a:endParaRPr lang="en-IE" sz="900" b="1" dirty="0"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B426C8F-3F8F-9C40-8E25-EB5F27E17890}"/>
                </a:ext>
              </a:extLst>
            </p:cNvPr>
            <p:cNvSpPr txBox="1"/>
            <p:nvPr/>
          </p:nvSpPr>
          <p:spPr>
            <a:xfrm>
              <a:off x="2223893" y="1993615"/>
              <a:ext cx="977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cs typeface="Arial" panose="020B0604020202020204" pitchFamily="34" charset="0"/>
                </a:rPr>
                <a:t>12% DO CLICK THE LINK OR OPEN ATTACHED FILES</a:t>
              </a:r>
              <a:endParaRPr lang="en-IE" sz="800" b="1" dirty="0"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80EFAF7-EEE8-9549-B993-BD38479F5415}"/>
                </a:ext>
              </a:extLst>
            </p:cNvPr>
            <p:cNvSpPr txBox="1"/>
            <p:nvPr/>
          </p:nvSpPr>
          <p:spPr>
            <a:xfrm>
              <a:off x="3580361" y="1734769"/>
              <a:ext cx="528830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sz="140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200" b="1" dirty="0">
                  <a:solidFill>
                    <a:srgbClr val="0070C0"/>
                  </a:solidFill>
                </a:rPr>
                <a:t>Compliance is not security </a:t>
              </a:r>
              <a:r>
                <a:rPr lang="en-US" sz="1200" dirty="0">
                  <a:solidFill>
                    <a:srgbClr val="0070C0"/>
                  </a:solidFill>
                </a:rPr>
                <a:t>– </a:t>
              </a:r>
              <a:r>
                <a:rPr lang="en-US" sz="1200" dirty="0"/>
                <a:t>“Compliance with standards while important step towards improving security posture are no assurance of cyber security”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925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1500" y="189191"/>
            <a:ext cx="8001000" cy="438150"/>
          </a:xfrm>
        </p:spPr>
        <p:txBody>
          <a:bodyPr/>
          <a:lstStyle/>
          <a:p>
            <a:r>
              <a:rPr lang="en-US" sz="2000" dirty="0">
                <a:latin typeface="+mn-lt"/>
              </a:rPr>
              <a:t>RIDGEBACK OVERVIEW</a:t>
            </a:r>
            <a:endParaRPr lang="en-IE" sz="2000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www.ridgebacknet.com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1566050" y="3765645"/>
            <a:ext cx="1148926" cy="594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algn="ctr">
              <a:defRPr sz="1400" b="1">
                <a:latin typeface="Arial" panose="020B0604020202020204" pitchFamily="34" charset="0"/>
                <a:ea typeface="Gisha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Real-time Adaptive Protection</a:t>
            </a:r>
          </a:p>
        </p:txBody>
      </p:sp>
      <p:pic>
        <p:nvPicPr>
          <p:cNvPr id="7" name="Picture 6" descr="Dynamic-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54" y="3875182"/>
            <a:ext cx="668355" cy="668355"/>
          </a:xfrm>
          <a:prstGeom prst="rect">
            <a:avLst/>
          </a:prstGeom>
        </p:spPr>
      </p:pic>
      <p:pic>
        <p:nvPicPr>
          <p:cNvPr id="9" name="Picture 8" descr="Extensible-Ic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938" y="1839409"/>
            <a:ext cx="668355" cy="668355"/>
          </a:xfrm>
          <a:prstGeom prst="rect">
            <a:avLst/>
          </a:prstGeom>
        </p:spPr>
      </p:pic>
      <p:sp>
        <p:nvSpPr>
          <p:cNvPr id="11" name="Subtitle 4"/>
          <p:cNvSpPr txBox="1">
            <a:spLocks/>
          </p:cNvSpPr>
          <p:nvPr/>
        </p:nvSpPr>
        <p:spPr>
          <a:xfrm>
            <a:off x="1490512" y="2871926"/>
            <a:ext cx="1228694" cy="7875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r"/>
            <a:r>
              <a:rPr lang="en-US" sz="1400" b="1" dirty="0">
                <a:ea typeface="Gisha" charset="0"/>
                <a:cs typeface="Arial" panose="020B0604020202020204" pitchFamily="34" charset="0"/>
              </a:rPr>
              <a:t>Hostile Deception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8EC2AB-715F-674C-B22D-C45E48ABFBE1}"/>
              </a:ext>
            </a:extLst>
          </p:cNvPr>
          <p:cNvSpPr txBox="1"/>
          <p:nvPr/>
        </p:nvSpPr>
        <p:spPr>
          <a:xfrm>
            <a:off x="3659847" y="1902511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600" dirty="0"/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3303065" y="1789510"/>
            <a:ext cx="5381096" cy="7408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just"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Ridgeback provides unprecedented visibility by filtering out bad traffic entering the environment and identifying suspicious attacker connections, notifies the security operations (SOC) with integrated monitoring capability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889609" y="1889526"/>
            <a:ext cx="554841" cy="499268"/>
            <a:chOff x="889609" y="1646331"/>
            <a:chExt cx="554841" cy="499268"/>
          </a:xfrm>
        </p:grpSpPr>
        <p:sp>
          <p:nvSpPr>
            <p:cNvPr id="14" name="Oval 13"/>
            <p:cNvSpPr/>
            <p:nvPr/>
          </p:nvSpPr>
          <p:spPr>
            <a:xfrm>
              <a:off x="889609" y="1646331"/>
              <a:ext cx="554841" cy="49926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028904" y="1743588"/>
              <a:ext cx="121673" cy="129052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1181304" y="1895988"/>
              <a:ext cx="121673" cy="12905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1034210" y="1900891"/>
              <a:ext cx="120320" cy="11924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1181304" y="1743588"/>
              <a:ext cx="120320" cy="11924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87446" y="3888390"/>
            <a:ext cx="554841" cy="499268"/>
            <a:chOff x="887446" y="3645195"/>
            <a:chExt cx="554841" cy="499268"/>
          </a:xfrm>
        </p:grpSpPr>
        <p:sp>
          <p:nvSpPr>
            <p:cNvPr id="18" name="Oval 17"/>
            <p:cNvSpPr/>
            <p:nvPr/>
          </p:nvSpPr>
          <p:spPr>
            <a:xfrm>
              <a:off x="887446" y="3645195"/>
              <a:ext cx="554841" cy="49926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cxnSp>
          <p:nvCxnSpPr>
            <p:cNvPr id="40" name="Curved Connector 39"/>
            <p:cNvCxnSpPr/>
            <p:nvPr/>
          </p:nvCxnSpPr>
          <p:spPr>
            <a:xfrm flipV="1">
              <a:off x="1014115" y="3762964"/>
              <a:ext cx="254000" cy="203200"/>
            </a:xfrm>
            <a:prstGeom prst="curvedConnector3">
              <a:avLst>
                <a:gd name="adj1" fmla="val 8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/>
            <p:cNvCxnSpPr/>
            <p:nvPr/>
          </p:nvCxnSpPr>
          <p:spPr>
            <a:xfrm flipV="1">
              <a:off x="1077024" y="3840904"/>
              <a:ext cx="254000" cy="203200"/>
            </a:xfrm>
            <a:prstGeom prst="curvedConnector3">
              <a:avLst>
                <a:gd name="adj1" fmla="val 8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887447" y="2888958"/>
            <a:ext cx="554841" cy="499268"/>
            <a:chOff x="887447" y="2645763"/>
            <a:chExt cx="554841" cy="499268"/>
          </a:xfrm>
        </p:grpSpPr>
        <p:sp>
          <p:nvSpPr>
            <p:cNvPr id="17" name="Oval 16"/>
            <p:cNvSpPr/>
            <p:nvPr/>
          </p:nvSpPr>
          <p:spPr>
            <a:xfrm>
              <a:off x="887447" y="2645763"/>
              <a:ext cx="554841" cy="49926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970036" y="2957142"/>
              <a:ext cx="354179" cy="653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970037" y="2879558"/>
              <a:ext cx="360680" cy="775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965694" y="2799453"/>
              <a:ext cx="360680" cy="775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35" name="Can 34"/>
            <p:cNvSpPr/>
            <p:nvPr/>
          </p:nvSpPr>
          <p:spPr>
            <a:xfrm>
              <a:off x="1142523" y="2836566"/>
              <a:ext cx="195200" cy="1859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36" name="Can 35"/>
            <p:cNvSpPr/>
            <p:nvPr/>
          </p:nvSpPr>
          <p:spPr>
            <a:xfrm>
              <a:off x="1142523" y="2802034"/>
              <a:ext cx="195200" cy="185928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  <p:sp>
          <p:nvSpPr>
            <p:cNvPr id="37" name="Can 36"/>
            <p:cNvSpPr/>
            <p:nvPr/>
          </p:nvSpPr>
          <p:spPr>
            <a:xfrm>
              <a:off x="1143876" y="2778843"/>
              <a:ext cx="195200" cy="166632"/>
            </a:xfrm>
            <a:prstGeom prst="can">
              <a:avLst>
                <a:gd name="adj" fmla="val 4425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sp>
        <p:nvSpPr>
          <p:cNvPr id="52" name="Striped Right Arrow 51"/>
          <p:cNvSpPr/>
          <p:nvPr/>
        </p:nvSpPr>
        <p:spPr>
          <a:xfrm>
            <a:off x="2887133" y="1836057"/>
            <a:ext cx="440267" cy="605253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53" name="Striped Right Arrow 52"/>
          <p:cNvSpPr/>
          <p:nvPr/>
        </p:nvSpPr>
        <p:spPr>
          <a:xfrm>
            <a:off x="2862798" y="2801578"/>
            <a:ext cx="440267" cy="605253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54" name="Striped Right Arrow 53"/>
          <p:cNvSpPr/>
          <p:nvPr/>
        </p:nvSpPr>
        <p:spPr>
          <a:xfrm>
            <a:off x="2862798" y="3773510"/>
            <a:ext cx="440267" cy="605253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32" name="Subtitle 4">
            <a:extLst>
              <a:ext uri="{FF2B5EF4-FFF2-40B4-BE49-F238E27FC236}">
                <a16:creationId xmlns:a16="http://schemas.microsoft.com/office/drawing/2014/main" id="{1A234398-699F-0E40-BF0E-965C72DFC415}"/>
              </a:ext>
            </a:extLst>
          </p:cNvPr>
          <p:cNvSpPr txBox="1">
            <a:spLocks/>
          </p:cNvSpPr>
          <p:nvPr/>
        </p:nvSpPr>
        <p:spPr>
          <a:xfrm>
            <a:off x="1452265" y="1856025"/>
            <a:ext cx="1269209" cy="612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algn="ctr">
              <a:defRPr sz="1400" b="1">
                <a:latin typeface="Arial" panose="020B0604020202020204" pitchFamily="34" charset="0"/>
                <a:ea typeface="Gisha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 dirty="0">
                <a:latin typeface="+mn-lt"/>
              </a:rPr>
              <a:t>Real-time  </a:t>
            </a:r>
          </a:p>
          <a:p>
            <a:pPr algn="r"/>
            <a:r>
              <a:rPr lang="en-US" dirty="0">
                <a:latin typeface="+mn-lt"/>
              </a:rPr>
              <a:t>Visibility</a:t>
            </a:r>
          </a:p>
        </p:txBody>
      </p:sp>
      <p:sp>
        <p:nvSpPr>
          <p:cNvPr id="34" name="Text Placeholder 1"/>
          <p:cNvSpPr txBox="1">
            <a:spLocks/>
          </p:cNvSpPr>
          <p:nvPr/>
        </p:nvSpPr>
        <p:spPr>
          <a:xfrm>
            <a:off x="3298169" y="2780261"/>
            <a:ext cx="5381096" cy="81681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just">
              <a:lnSpc>
                <a:spcPct val="100000"/>
              </a:lnSpc>
              <a:buNone/>
            </a:pPr>
            <a:r>
              <a:rPr lang="en-US" sz="1200" dirty="0">
                <a:cs typeface="Arial" panose="020B0604020202020204" pitchFamily="34" charset="0"/>
              </a:rPr>
              <a:t>Ridgeback employs various Techniques to poison all information harvesting sources for the intruder.  Hostile deception techniques is both dynamic &amp; static </a:t>
            </a:r>
          </a:p>
        </p:txBody>
      </p:sp>
      <p:sp>
        <p:nvSpPr>
          <p:cNvPr id="38" name="Text Placeholder 1"/>
          <p:cNvSpPr txBox="1">
            <a:spLocks/>
          </p:cNvSpPr>
          <p:nvPr/>
        </p:nvSpPr>
        <p:spPr>
          <a:xfrm>
            <a:off x="3288441" y="3765645"/>
            <a:ext cx="5381096" cy="83680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0" algn="just">
              <a:buFont typeface="Arial" panose="020B0604020202020204" pitchFamily="34" charset="0"/>
              <a:buNone/>
            </a:pPr>
            <a:r>
              <a:rPr lang="en-US" sz="1200" dirty="0">
                <a:cs typeface="Arial" panose="020B0604020202020204" pitchFamily="34" charset="0"/>
              </a:rPr>
              <a:t>Ridgeback deception mechanism provides situation awareness of malicious behavior, uses decoys to provide warning or extinguish threats and effectively reduces the risk   </a:t>
            </a:r>
            <a:endParaRPr lang="en-IE" sz="1200" dirty="0"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71500" y="956033"/>
            <a:ext cx="82782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Ridgeback unique offering is designed to provide real-time visibility from external and internal malicious intrusion or communication, defend using hostile deception and real-time adaptive protection features. Solution </a:t>
            </a:r>
            <a:endParaRPr lang="en-IE" sz="1400" dirty="0"/>
          </a:p>
        </p:txBody>
      </p:sp>
    </p:spTree>
    <p:extLst>
      <p:ext uri="{BB962C8B-B14F-4D97-AF65-F5344CB8AC3E}">
        <p14:creationId xmlns:p14="http://schemas.microsoft.com/office/powerpoint/2010/main" val="28026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52" grpId="0" animBg="1"/>
      <p:bldP spid="53" grpId="0" animBg="1"/>
      <p:bldP spid="54" grpId="0" animBg="1"/>
      <p:bldP spid="32" grpId="0"/>
      <p:bldP spid="34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59" descr="A picture containing sky, indoor,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473" y="905935"/>
            <a:ext cx="5900739" cy="297643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9"/>
          <p:cNvSpPr txBox="1">
            <a:spLocks noGrp="1"/>
          </p:cNvSpPr>
          <p:nvPr>
            <p:ph type="sldNum" idx="12"/>
          </p:nvPr>
        </p:nvSpPr>
        <p:spPr>
          <a:xfrm>
            <a:off x="6798346" y="480122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IN" sz="1000" dirty="0">
                <a:latin typeface="+mn-lt"/>
              </a:rPr>
              <a:t>www.ridgebacknet.com</a:t>
            </a:r>
            <a:endParaRPr sz="1000" dirty="0">
              <a:latin typeface="+mn-lt"/>
            </a:endParaRPr>
          </a:p>
        </p:txBody>
      </p:sp>
      <p:sp>
        <p:nvSpPr>
          <p:cNvPr id="329" name="Google Shape;329;p59"/>
          <p:cNvSpPr txBox="1"/>
          <p:nvPr/>
        </p:nvSpPr>
        <p:spPr>
          <a:xfrm>
            <a:off x="666696" y="102848"/>
            <a:ext cx="7375289" cy="438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>
              <a:lnSpc>
                <a:spcPct val="90000"/>
              </a:lnSpc>
              <a:spcBef>
                <a:spcPct val="0"/>
              </a:spcBef>
              <a:buNone/>
              <a:defRPr sz="2800" b="1">
                <a:latin typeface="Lato" pitchFamily="34" charset="0"/>
                <a:ea typeface="Lato" pitchFamily="34" charset="0"/>
                <a:cs typeface="Lato" pitchFamily="34" charset="0"/>
              </a:defRPr>
            </a:lvl1pPr>
          </a:lstStyle>
          <a:p>
            <a:r>
              <a:rPr lang="en-US" sz="2000" dirty="0">
                <a:latin typeface="+mn-lt"/>
              </a:rPr>
              <a:t>	RIDGEBACK SOLUTION</a:t>
            </a:r>
            <a:endParaRPr sz="2000" dirty="0">
              <a:latin typeface="+mn-lt"/>
            </a:endParaRPr>
          </a:p>
        </p:txBody>
      </p:sp>
      <p:sp>
        <p:nvSpPr>
          <p:cNvPr id="332" name="Google Shape;332;p59"/>
          <p:cNvSpPr txBox="1"/>
          <p:nvPr/>
        </p:nvSpPr>
        <p:spPr>
          <a:xfrm>
            <a:off x="900544" y="1585027"/>
            <a:ext cx="92075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00" b="0" i="0" u="none" strike="noStrike" cap="none" dirty="0">
                <a:solidFill>
                  <a:srgbClr val="000000"/>
                </a:solidFill>
                <a:ea typeface="Lato"/>
                <a:cs typeface="Lato"/>
                <a:sym typeface="Lato"/>
              </a:rPr>
              <a:t>Firewall, IDPS, WAF, Sandbox</a:t>
            </a:r>
            <a:endParaRPr dirty="0"/>
          </a:p>
        </p:txBody>
      </p:sp>
      <p:sp>
        <p:nvSpPr>
          <p:cNvPr id="342" name="Google Shape;342;p59"/>
          <p:cNvSpPr/>
          <p:nvPr/>
        </p:nvSpPr>
        <p:spPr>
          <a:xfrm>
            <a:off x="2219311" y="3424045"/>
            <a:ext cx="189941" cy="203347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097345-A683-42C6-B837-0132C4A628E8}"/>
              </a:ext>
            </a:extLst>
          </p:cNvPr>
          <p:cNvSpPr txBox="1"/>
          <p:nvPr/>
        </p:nvSpPr>
        <p:spPr>
          <a:xfrm>
            <a:off x="2409252" y="3231836"/>
            <a:ext cx="11449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FF0000"/>
                </a:solidFill>
              </a:rPr>
              <a:t>Machine Compromised</a:t>
            </a:r>
            <a:endParaRPr lang="en-IN" sz="1050" b="1" dirty="0">
              <a:solidFill>
                <a:srgbClr val="FF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C225EF-CF3F-A04C-9FBE-50B04159B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627" y="967332"/>
            <a:ext cx="1475558" cy="870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EA37E1-FC7D-9947-829F-7423F52C8CC9}"/>
              </a:ext>
            </a:extLst>
          </p:cNvPr>
          <p:cNvSpPr txBox="1"/>
          <p:nvPr/>
        </p:nvSpPr>
        <p:spPr>
          <a:xfrm>
            <a:off x="4448982" y="677963"/>
            <a:ext cx="96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Office network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7C2589-C7F5-F64F-8411-825D0F487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02" y="1977791"/>
            <a:ext cx="1438524" cy="8823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F100D51-749E-BD41-AC02-2CD2526E67ED}"/>
              </a:ext>
            </a:extLst>
          </p:cNvPr>
          <p:cNvSpPr txBox="1"/>
          <p:nvPr/>
        </p:nvSpPr>
        <p:spPr>
          <a:xfrm>
            <a:off x="4469350" y="1894665"/>
            <a:ext cx="96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Extranet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015250D-667C-FF47-AB95-97077B678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949" y="3013433"/>
            <a:ext cx="569495" cy="38778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1FB1284-683F-DB48-80B8-D75C643B5F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805" y="3013433"/>
            <a:ext cx="569495" cy="3877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F3DB835-0C15-CB4D-8535-B1BD09584AC4}"/>
              </a:ext>
            </a:extLst>
          </p:cNvPr>
          <p:cNvSpPr txBox="1"/>
          <p:nvPr/>
        </p:nvSpPr>
        <p:spPr>
          <a:xfrm>
            <a:off x="4457120" y="2882011"/>
            <a:ext cx="9699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</a:t>
            </a:r>
            <a:r>
              <a:rPr lang="en-US" sz="900" baseline="30000" dirty="0"/>
              <a:t>rd</a:t>
            </a:r>
            <a:r>
              <a:rPr lang="en-US" sz="900" dirty="0"/>
              <a:t> party Users</a:t>
            </a:r>
          </a:p>
        </p:txBody>
      </p:sp>
      <p:sp>
        <p:nvSpPr>
          <p:cNvPr id="43" name="Google Shape;342;p59">
            <a:extLst>
              <a:ext uri="{FF2B5EF4-FFF2-40B4-BE49-F238E27FC236}">
                <a16:creationId xmlns:a16="http://schemas.microsoft.com/office/drawing/2014/main" id="{0FF78A41-6DF9-9346-92E4-720F03384BBD}"/>
              </a:ext>
            </a:extLst>
          </p:cNvPr>
          <p:cNvSpPr/>
          <p:nvPr/>
        </p:nvSpPr>
        <p:spPr>
          <a:xfrm>
            <a:off x="5400494" y="1273642"/>
            <a:ext cx="88967" cy="130006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45" name="Google Shape;342;p59">
            <a:extLst>
              <a:ext uri="{FF2B5EF4-FFF2-40B4-BE49-F238E27FC236}">
                <a16:creationId xmlns:a16="http://schemas.microsoft.com/office/drawing/2014/main" id="{593609DE-CB60-B546-B156-6A8E5658C8D5}"/>
              </a:ext>
            </a:extLst>
          </p:cNvPr>
          <p:cNvSpPr/>
          <p:nvPr/>
        </p:nvSpPr>
        <p:spPr>
          <a:xfrm>
            <a:off x="5312692" y="2555657"/>
            <a:ext cx="266640" cy="137477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46" name="Google Shape;342;p59">
            <a:extLst>
              <a:ext uri="{FF2B5EF4-FFF2-40B4-BE49-F238E27FC236}">
                <a16:creationId xmlns:a16="http://schemas.microsoft.com/office/drawing/2014/main" id="{8E40011D-BA2B-674F-BA96-357846BAB92C}"/>
              </a:ext>
            </a:extLst>
          </p:cNvPr>
          <p:cNvSpPr/>
          <p:nvPr/>
        </p:nvSpPr>
        <p:spPr>
          <a:xfrm>
            <a:off x="5991281" y="3048508"/>
            <a:ext cx="145888" cy="120604"/>
          </a:xfrm>
          <a:prstGeom prst="rect">
            <a:avLst/>
          </a:prstGeom>
          <a:solidFill>
            <a:srgbClr val="C0000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ea typeface="Lato"/>
              <a:cs typeface="Lato"/>
              <a:sym typeface="Lato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6F500C-778F-BB43-A017-E9A9C4996C0B}"/>
              </a:ext>
            </a:extLst>
          </p:cNvPr>
          <p:cNvGrpSpPr/>
          <p:nvPr/>
        </p:nvGrpSpPr>
        <p:grpSpPr>
          <a:xfrm>
            <a:off x="4789190" y="923518"/>
            <a:ext cx="1389474" cy="2789407"/>
            <a:chOff x="4789190" y="824458"/>
            <a:chExt cx="1389474" cy="2789407"/>
          </a:xfrm>
        </p:grpSpPr>
        <p:sp>
          <p:nvSpPr>
            <p:cNvPr id="27" name="Circular Arrow 26">
              <a:extLst>
                <a:ext uri="{FF2B5EF4-FFF2-40B4-BE49-F238E27FC236}">
                  <a16:creationId xmlns:a16="http://schemas.microsoft.com/office/drawing/2014/main" id="{65AECD93-FDAA-8C43-A7C6-5487B03499E5}"/>
                </a:ext>
              </a:extLst>
            </p:cNvPr>
            <p:cNvSpPr/>
            <p:nvPr/>
          </p:nvSpPr>
          <p:spPr>
            <a:xfrm rot="10800000">
              <a:off x="4996044" y="849010"/>
              <a:ext cx="782800" cy="80254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99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Circular Arrow 5">
              <a:extLst>
                <a:ext uri="{FF2B5EF4-FFF2-40B4-BE49-F238E27FC236}">
                  <a16:creationId xmlns:a16="http://schemas.microsoft.com/office/drawing/2014/main" id="{8DF83C04-2754-A247-8CD3-84BAB34DFDE9}"/>
                </a:ext>
              </a:extLst>
            </p:cNvPr>
            <p:cNvSpPr/>
            <p:nvPr/>
          </p:nvSpPr>
          <p:spPr>
            <a:xfrm>
              <a:off x="4996044" y="824458"/>
              <a:ext cx="782800" cy="80254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99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Circular Arrow 18">
              <a:extLst>
                <a:ext uri="{FF2B5EF4-FFF2-40B4-BE49-F238E27FC236}">
                  <a16:creationId xmlns:a16="http://schemas.microsoft.com/office/drawing/2014/main" id="{B78D5545-2493-B840-A647-C8E6A90333BA}"/>
                </a:ext>
              </a:extLst>
            </p:cNvPr>
            <p:cNvSpPr/>
            <p:nvPr/>
          </p:nvSpPr>
          <p:spPr>
            <a:xfrm rot="16200000">
              <a:off x="4936484" y="1980157"/>
              <a:ext cx="350258" cy="64484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426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Circular Arrow 29">
              <a:extLst>
                <a:ext uri="{FF2B5EF4-FFF2-40B4-BE49-F238E27FC236}">
                  <a16:creationId xmlns:a16="http://schemas.microsoft.com/office/drawing/2014/main" id="{E9B93722-A110-D447-B433-C82E1634D883}"/>
                </a:ext>
              </a:extLst>
            </p:cNvPr>
            <p:cNvSpPr/>
            <p:nvPr/>
          </p:nvSpPr>
          <p:spPr>
            <a:xfrm rot="5400000">
              <a:off x="5566198" y="1994690"/>
              <a:ext cx="350258" cy="64484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426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Circular Arrow 37">
              <a:extLst>
                <a:ext uri="{FF2B5EF4-FFF2-40B4-BE49-F238E27FC236}">
                  <a16:creationId xmlns:a16="http://schemas.microsoft.com/office/drawing/2014/main" id="{894DA0E2-64B5-7943-A395-701205F08D1A}"/>
                </a:ext>
              </a:extLst>
            </p:cNvPr>
            <p:cNvSpPr/>
            <p:nvPr/>
          </p:nvSpPr>
          <p:spPr>
            <a:xfrm rot="17816990">
              <a:off x="5126370" y="2817966"/>
              <a:ext cx="350258" cy="64484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426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Circular Arrow 38">
              <a:extLst>
                <a:ext uri="{FF2B5EF4-FFF2-40B4-BE49-F238E27FC236}">
                  <a16:creationId xmlns:a16="http://schemas.microsoft.com/office/drawing/2014/main" id="{52F46BFC-DA16-5A45-9C32-F1AA1211659D}"/>
                </a:ext>
              </a:extLst>
            </p:cNvPr>
            <p:cNvSpPr/>
            <p:nvPr/>
          </p:nvSpPr>
          <p:spPr>
            <a:xfrm rot="7016990">
              <a:off x="5681112" y="3116313"/>
              <a:ext cx="350258" cy="64484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4265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EE9CF8-5CF5-D44E-BDE6-BE179758274C}"/>
              </a:ext>
            </a:extLst>
          </p:cNvPr>
          <p:cNvGrpSpPr/>
          <p:nvPr/>
        </p:nvGrpSpPr>
        <p:grpSpPr>
          <a:xfrm>
            <a:off x="-154855" y="739587"/>
            <a:ext cx="6685875" cy="3349547"/>
            <a:chOff x="-154855" y="749379"/>
            <a:chExt cx="6685875" cy="3349547"/>
          </a:xfrm>
        </p:grpSpPr>
        <p:sp>
          <p:nvSpPr>
            <p:cNvPr id="331" name="Google Shape;331;p59"/>
            <p:cNvSpPr txBox="1"/>
            <p:nvPr/>
          </p:nvSpPr>
          <p:spPr>
            <a:xfrm>
              <a:off x="-154855" y="1305315"/>
              <a:ext cx="1579934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i="0" u="none" strike="noStrike" cap="none" dirty="0">
                  <a:solidFill>
                    <a:srgbClr val="FF0000"/>
                  </a:solidFill>
                  <a:ea typeface="Lato"/>
                  <a:cs typeface="Lato"/>
                  <a:sym typeface="Lato"/>
                </a:rPr>
                <a:t>External  Reconnaissance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1809BD-90C0-4942-A8EF-FD2E3CD5F53F}"/>
                </a:ext>
              </a:extLst>
            </p:cNvPr>
            <p:cNvSpPr txBox="1"/>
            <p:nvPr/>
          </p:nvSpPr>
          <p:spPr>
            <a:xfrm rot="5400000">
              <a:off x="4929046" y="2105132"/>
              <a:ext cx="29577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0000"/>
                  </a:solidFill>
                </a:rPr>
                <a:t>Insider threats</a:t>
              </a:r>
              <a:endParaRPr lang="en-IN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DFC8B689-39BC-C148-8071-14560B86D3DC}"/>
                </a:ext>
              </a:extLst>
            </p:cNvPr>
            <p:cNvSpPr/>
            <p:nvPr/>
          </p:nvSpPr>
          <p:spPr>
            <a:xfrm rot="16200000">
              <a:off x="6076913" y="1212501"/>
              <a:ext cx="506169" cy="176041"/>
            </a:xfrm>
            <a:prstGeom prst="bent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Bent-Up Arrow 24">
              <a:extLst>
                <a:ext uri="{FF2B5EF4-FFF2-40B4-BE49-F238E27FC236}">
                  <a16:creationId xmlns:a16="http://schemas.microsoft.com/office/drawing/2014/main" id="{9E5C27F1-12EA-3649-A991-F2CAE9101E55}"/>
                </a:ext>
              </a:extLst>
            </p:cNvPr>
            <p:cNvSpPr/>
            <p:nvPr/>
          </p:nvSpPr>
          <p:spPr>
            <a:xfrm rot="16200000" flipH="1">
              <a:off x="6084604" y="3042293"/>
              <a:ext cx="514875" cy="176041"/>
            </a:xfrm>
            <a:prstGeom prst="bent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Google Shape;331;p59">
              <a:extLst>
                <a:ext uri="{FF2B5EF4-FFF2-40B4-BE49-F238E27FC236}">
                  <a16:creationId xmlns:a16="http://schemas.microsoft.com/office/drawing/2014/main" id="{BF580832-6F9A-0F4D-A6BC-C72165D4689D}"/>
                </a:ext>
              </a:extLst>
            </p:cNvPr>
            <p:cNvSpPr txBox="1"/>
            <p:nvPr/>
          </p:nvSpPr>
          <p:spPr>
            <a:xfrm>
              <a:off x="2721483" y="3698857"/>
              <a:ext cx="1579934" cy="4000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000" b="1" i="0" u="none" strike="noStrike" cap="none" dirty="0">
                  <a:solidFill>
                    <a:srgbClr val="FF0000"/>
                  </a:solidFill>
                  <a:ea typeface="Lato"/>
                  <a:cs typeface="Lato"/>
                  <a:sym typeface="Lato"/>
                </a:rPr>
                <a:t>Software supply Chain/ O</a:t>
              </a:r>
              <a:r>
                <a:rPr lang="en-IN" sz="1000" b="1" dirty="0">
                  <a:solidFill>
                    <a:srgbClr val="FF0000"/>
                  </a:solidFill>
                  <a:ea typeface="Lato"/>
                  <a:cs typeface="Lato"/>
                  <a:sym typeface="Lato"/>
                </a:rPr>
                <a:t>pensource code</a:t>
              </a:r>
              <a:endParaRPr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47" name="Bent-Up Arrow 46">
              <a:extLst>
                <a:ext uri="{FF2B5EF4-FFF2-40B4-BE49-F238E27FC236}">
                  <a16:creationId xmlns:a16="http://schemas.microsoft.com/office/drawing/2014/main" id="{9A29BB8D-0B0F-304D-862B-4D055E927C4E}"/>
                </a:ext>
              </a:extLst>
            </p:cNvPr>
            <p:cNvSpPr/>
            <p:nvPr/>
          </p:nvSpPr>
          <p:spPr>
            <a:xfrm flipH="1">
              <a:off x="1821300" y="3627957"/>
              <a:ext cx="845385" cy="360565"/>
            </a:xfrm>
            <a:prstGeom prst="bentUpArrow">
              <a:avLst>
                <a:gd name="adj1" fmla="val 10805"/>
                <a:gd name="adj2" fmla="val 25000"/>
                <a:gd name="adj3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Bent-Up Arrow 47">
              <a:extLst>
                <a:ext uri="{FF2B5EF4-FFF2-40B4-BE49-F238E27FC236}">
                  <a16:creationId xmlns:a16="http://schemas.microsoft.com/office/drawing/2014/main" id="{483C445E-7958-FC4B-B3A8-C70A8609A016}"/>
                </a:ext>
              </a:extLst>
            </p:cNvPr>
            <p:cNvSpPr/>
            <p:nvPr/>
          </p:nvSpPr>
          <p:spPr>
            <a:xfrm rot="10800000" flipH="1" flipV="1">
              <a:off x="4301417" y="3647334"/>
              <a:ext cx="1121891" cy="360564"/>
            </a:xfrm>
            <a:prstGeom prst="bentUpArrow">
              <a:avLst>
                <a:gd name="adj1" fmla="val 10805"/>
                <a:gd name="adj2" fmla="val 25000"/>
                <a:gd name="adj3" fmla="val 5000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EADC5629-C8FB-0241-9302-086E17882523}"/>
              </a:ext>
            </a:extLst>
          </p:cNvPr>
          <p:cNvSpPr/>
          <p:nvPr/>
        </p:nvSpPr>
        <p:spPr>
          <a:xfrm>
            <a:off x="122212" y="4094710"/>
            <a:ext cx="1386239" cy="607601"/>
          </a:xfrm>
          <a:prstGeom prst="rightArrow">
            <a:avLst/>
          </a:prstGeom>
          <a:solidFill>
            <a:srgbClr val="FFD1D1"/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</a:rPr>
              <a:t>Perimeter Security breached</a:t>
            </a:r>
            <a:endParaRPr lang="en-IN" sz="800" dirty="0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F473D328-762A-C44B-90B2-889CD30E6FBF}"/>
              </a:ext>
            </a:extLst>
          </p:cNvPr>
          <p:cNvSpPr/>
          <p:nvPr/>
        </p:nvSpPr>
        <p:spPr>
          <a:xfrm>
            <a:off x="1596151" y="4080854"/>
            <a:ext cx="1422089" cy="607601"/>
          </a:xfrm>
          <a:prstGeom prst="rightArrow">
            <a:avLst/>
          </a:prstGeom>
          <a:solidFill>
            <a:srgbClr val="FFD1D1">
              <a:alpha val="78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</a:rPr>
              <a:t>Endpoint Security breached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248CDB0D-BC50-DF46-A16E-5FEF152EEA16}"/>
              </a:ext>
            </a:extLst>
          </p:cNvPr>
          <p:cNvSpPr/>
          <p:nvPr/>
        </p:nvSpPr>
        <p:spPr>
          <a:xfrm>
            <a:off x="3121847" y="4108562"/>
            <a:ext cx="1150145" cy="607601"/>
          </a:xfrm>
          <a:prstGeom prst="rightArrow">
            <a:avLst/>
          </a:prstGeom>
          <a:solidFill>
            <a:srgbClr val="FFD1D1">
              <a:alpha val="58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</a:rPr>
              <a:t>Reconnaissance</a:t>
            </a:r>
          </a:p>
        </p:txBody>
      </p:sp>
      <p:sp>
        <p:nvSpPr>
          <p:cNvPr id="52" name="Right Arrow 51">
            <a:extLst>
              <a:ext uri="{FF2B5EF4-FFF2-40B4-BE49-F238E27FC236}">
                <a16:creationId xmlns:a16="http://schemas.microsoft.com/office/drawing/2014/main" id="{B2A4CA77-7818-ED4C-8FFF-F22F8CF2665D}"/>
              </a:ext>
            </a:extLst>
          </p:cNvPr>
          <p:cNvSpPr/>
          <p:nvPr/>
        </p:nvSpPr>
        <p:spPr>
          <a:xfrm>
            <a:off x="5598299" y="4108562"/>
            <a:ext cx="1237666" cy="607601"/>
          </a:xfrm>
          <a:prstGeom prst="rightArrow">
            <a:avLst/>
          </a:prstGeom>
          <a:solidFill>
            <a:srgbClr val="FFD1D1">
              <a:alpha val="19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</a:rPr>
              <a:t>Control over IT system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6BA6FD39-3C75-3249-B596-BD184D7D6B8D}"/>
              </a:ext>
            </a:extLst>
          </p:cNvPr>
          <p:cNvSpPr/>
          <p:nvPr/>
        </p:nvSpPr>
        <p:spPr>
          <a:xfrm>
            <a:off x="4354341" y="4108562"/>
            <a:ext cx="1156255" cy="607601"/>
          </a:xfrm>
          <a:prstGeom prst="rightArrow">
            <a:avLst/>
          </a:prstGeom>
          <a:solidFill>
            <a:srgbClr val="FFD1D1">
              <a:alpha val="40000"/>
            </a:srgbClr>
          </a:solidFill>
          <a:ln>
            <a:noFill/>
          </a:ln>
          <a:effectLst>
            <a:glow rad="101600">
              <a:srgbClr val="FF0000">
                <a:alpha val="60000"/>
              </a:srgbClr>
            </a:glow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800" b="1" dirty="0">
                <a:solidFill>
                  <a:schemeClr val="tx1"/>
                </a:solidFill>
              </a:rPr>
              <a:t>Lateral Movement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DD8CF5-D623-3E4D-8D9B-84B6985D435B}"/>
              </a:ext>
            </a:extLst>
          </p:cNvPr>
          <p:cNvGrpSpPr/>
          <p:nvPr/>
        </p:nvGrpSpPr>
        <p:grpSpPr>
          <a:xfrm>
            <a:off x="6923667" y="3678736"/>
            <a:ext cx="1729604" cy="1019063"/>
            <a:chOff x="6923667" y="3678736"/>
            <a:chExt cx="1729604" cy="1019063"/>
          </a:xfrm>
        </p:grpSpPr>
        <p:sp>
          <p:nvSpPr>
            <p:cNvPr id="56" name="Google Shape;331;p59">
              <a:extLst>
                <a:ext uri="{FF2B5EF4-FFF2-40B4-BE49-F238E27FC236}">
                  <a16:creationId xmlns:a16="http://schemas.microsoft.com/office/drawing/2014/main" id="{5F4BD286-BF0A-ED4D-AA42-8B2888B27E1C}"/>
                </a:ext>
              </a:extLst>
            </p:cNvPr>
            <p:cNvSpPr txBox="1"/>
            <p:nvPr/>
          </p:nvSpPr>
          <p:spPr>
            <a:xfrm>
              <a:off x="6923667" y="4097675"/>
              <a:ext cx="1523383" cy="6001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100" b="1" i="0" u="none" strike="noStrike" cap="none" dirty="0">
                  <a:solidFill>
                    <a:schemeClr val="bg1"/>
                  </a:solidFill>
                  <a:ea typeface="Lato"/>
                  <a:cs typeface="Lato"/>
                  <a:sym typeface="Lato"/>
                </a:rPr>
                <a:t>Business Disruption  /       Data exfiltration </a:t>
              </a:r>
              <a:endParaRPr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Explosion 1 2"/>
            <p:cNvSpPr/>
            <p:nvPr/>
          </p:nvSpPr>
          <p:spPr>
            <a:xfrm>
              <a:off x="8026738" y="3678736"/>
              <a:ext cx="626533" cy="440309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E63AACB-9957-F94E-A665-E3942C072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823" y="1075055"/>
            <a:ext cx="3992515" cy="250624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2F15284-9022-0F44-BE5D-B8D58F08853E}"/>
              </a:ext>
            </a:extLst>
          </p:cNvPr>
          <p:cNvSpPr/>
          <p:nvPr/>
        </p:nvSpPr>
        <p:spPr>
          <a:xfrm>
            <a:off x="6550634" y="1024455"/>
            <a:ext cx="2507875" cy="2430339"/>
          </a:xfrm>
          <a:prstGeom prst="rect">
            <a:avLst/>
          </a:prstGeom>
          <a:solidFill>
            <a:srgbClr val="87D7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56968C1-2F6D-A449-A2BC-B0BAD229C661}"/>
              </a:ext>
            </a:extLst>
          </p:cNvPr>
          <p:cNvSpPr/>
          <p:nvPr/>
        </p:nvSpPr>
        <p:spPr>
          <a:xfrm>
            <a:off x="7907144" y="1501287"/>
            <a:ext cx="929402" cy="9660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D8AD94-44DA-A046-B6F1-E434A971D670}"/>
              </a:ext>
            </a:extLst>
          </p:cNvPr>
          <p:cNvSpPr txBox="1"/>
          <p:nvPr/>
        </p:nvSpPr>
        <p:spPr>
          <a:xfrm>
            <a:off x="7905348" y="1472406"/>
            <a:ext cx="98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Command and Control Center</a:t>
            </a:r>
            <a:endParaRPr lang="en-IE" sz="900" b="1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4F73BD2-2588-A44B-8AA7-F420ACAEA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322" y="1798660"/>
            <a:ext cx="924225" cy="65986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C057114-7D79-244A-BD80-11B3032FE83B}"/>
              </a:ext>
            </a:extLst>
          </p:cNvPr>
          <p:cNvSpPr/>
          <p:nvPr/>
        </p:nvSpPr>
        <p:spPr>
          <a:xfrm>
            <a:off x="6725434" y="1515207"/>
            <a:ext cx="921856" cy="952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A753854-4D8D-F944-A36F-6DB9E33D0DF3}"/>
              </a:ext>
            </a:extLst>
          </p:cNvPr>
          <p:cNvSpPr txBox="1"/>
          <p:nvPr/>
        </p:nvSpPr>
        <p:spPr>
          <a:xfrm>
            <a:off x="6850563" y="1546758"/>
            <a:ext cx="9852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Monitoring  </a:t>
            </a:r>
            <a:endParaRPr lang="en-IE" sz="900" b="1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83E7A59F-10A5-084E-AFD3-A64E7486DA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5433" y="1808388"/>
            <a:ext cx="927875" cy="65898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6F120C32-1D85-C444-A033-64FE1389519C}"/>
              </a:ext>
            </a:extLst>
          </p:cNvPr>
          <p:cNvSpPr txBox="1"/>
          <p:nvPr/>
        </p:nvSpPr>
        <p:spPr>
          <a:xfrm>
            <a:off x="6770969" y="2527686"/>
            <a:ext cx="2297424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Detect - Deceive - Defeat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Security Information &amp; Event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Proactive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Breach Detection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Session Isolation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/>
              <a:t>Assets Awareness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DE65FE17-C994-7141-9A44-E9A1BEE72F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0895" y="3124877"/>
            <a:ext cx="299286" cy="279695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313C1AC-379E-4E42-926D-088AD43F55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5790" y="1515627"/>
            <a:ext cx="299286" cy="279695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29833F7-0A46-7847-9495-CCCA6B5A80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0404" y="2479243"/>
            <a:ext cx="299286" cy="279695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E9C06A6-C5CB-334B-90F3-B89140CB7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9890" y="3508200"/>
            <a:ext cx="299286" cy="279695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E7D7D4B-0756-7B4B-8CFE-466CB63FEF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7969" y="1059116"/>
            <a:ext cx="442238" cy="413290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cxnSp>
        <p:nvCxnSpPr>
          <p:cNvPr id="9" name="Elbow Connector 8"/>
          <p:cNvCxnSpPr/>
          <p:nvPr/>
        </p:nvCxnSpPr>
        <p:spPr>
          <a:xfrm rot="10800000" flipV="1">
            <a:off x="7110919" y="1273641"/>
            <a:ext cx="427050" cy="227645"/>
          </a:xfrm>
          <a:prstGeom prst="bentConnector3">
            <a:avLst>
              <a:gd name="adj1" fmla="val 9876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endCxn id="58" idx="0"/>
          </p:cNvCxnSpPr>
          <p:nvPr/>
        </p:nvCxnSpPr>
        <p:spPr>
          <a:xfrm>
            <a:off x="7980207" y="1252698"/>
            <a:ext cx="417781" cy="21970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39070" y="1065840"/>
            <a:ext cx="4796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Alerts</a:t>
            </a:r>
            <a:endParaRPr lang="en-IE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7969612" y="1058254"/>
            <a:ext cx="4796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Alerts</a:t>
            </a:r>
            <a:endParaRPr lang="en-IE" sz="900" dirty="0"/>
          </a:p>
        </p:txBody>
      </p:sp>
    </p:spTree>
    <p:extLst>
      <p:ext uri="{BB962C8B-B14F-4D97-AF65-F5344CB8AC3E}">
        <p14:creationId xmlns:p14="http://schemas.microsoft.com/office/powerpoint/2010/main" val="43824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 animBg="1"/>
      <p:bldP spid="2" grpId="0"/>
      <p:bldP spid="43" grpId="0" animBg="1"/>
      <p:bldP spid="45" grpId="0" animBg="1"/>
      <p:bldP spid="46" grpId="0" animBg="1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2" grpId="0" animBg="1"/>
      <p:bldP spid="52" grpId="1" animBg="1"/>
      <p:bldP spid="53" grpId="0" animBg="1"/>
      <p:bldP spid="53" grpId="1" animBg="1"/>
      <p:bldP spid="64" grpId="0"/>
      <p:bldP spid="20" grpId="0"/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>
            <a:spLocks noGrp="1"/>
          </p:cNvSpPr>
          <p:nvPr>
            <p:ph type="sldNum" idx="12"/>
          </p:nvPr>
        </p:nvSpPr>
        <p:spPr>
          <a:xfrm>
            <a:off x="6781800" y="478155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IN" dirty="0">
                <a:latin typeface="+mn-lt"/>
              </a:rPr>
              <a:t>www.ridgebacknet.com</a:t>
            </a:r>
            <a:endParaRPr dirty="0">
              <a:latin typeface="+mn-lt"/>
            </a:endParaRPr>
          </a:p>
        </p:txBody>
      </p:sp>
      <p:sp>
        <p:nvSpPr>
          <p:cNvPr id="386" name="Google Shape;386;p61"/>
          <p:cNvSpPr txBox="1"/>
          <p:nvPr/>
        </p:nvSpPr>
        <p:spPr>
          <a:xfrm>
            <a:off x="-392429" y="147516"/>
            <a:ext cx="8572500" cy="438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685800">
              <a:lnSpc>
                <a:spcPct val="90000"/>
              </a:lnSpc>
              <a:spcBef>
                <a:spcPct val="0"/>
              </a:spcBef>
              <a:buNone/>
              <a:defRPr sz="2800" b="1">
                <a:latin typeface="Lato" pitchFamily="34" charset="0"/>
                <a:ea typeface="Lato" pitchFamily="34" charset="0"/>
                <a:cs typeface="Lato" pitchFamily="34" charset="0"/>
              </a:defRPr>
            </a:lvl1pPr>
          </a:lstStyle>
          <a:p>
            <a:r>
              <a:rPr lang="en-IN" sz="2000" dirty="0">
                <a:latin typeface="+mn-lt"/>
                <a:sym typeface="Lato"/>
              </a:rPr>
              <a:t>	 RIDGEBACK IN SUMMARY</a:t>
            </a:r>
            <a:endParaRPr sz="2000" dirty="0">
              <a:latin typeface="+mn-lt"/>
              <a:sym typeface="Lato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95015056"/>
              </p:ext>
            </p:extLst>
          </p:nvPr>
        </p:nvGraphicFramePr>
        <p:xfrm>
          <a:off x="1486264" y="989703"/>
          <a:ext cx="5778709" cy="3252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ular Callout 4"/>
          <p:cNvSpPr/>
          <p:nvPr/>
        </p:nvSpPr>
        <p:spPr>
          <a:xfrm>
            <a:off x="571499" y="972086"/>
            <a:ext cx="2278503" cy="684328"/>
          </a:xfrm>
          <a:prstGeom prst="wedgeRectCallout">
            <a:avLst>
              <a:gd name="adj1" fmla="val 72420"/>
              <a:gd name="adj2" fmla="val 2653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Provides visibility and discovery of all Network assets, capturing communication flows across all network devices/end-points</a:t>
            </a:r>
            <a:endParaRPr lang="en-IE" sz="1000" dirty="0"/>
          </a:p>
        </p:txBody>
      </p:sp>
      <p:sp>
        <p:nvSpPr>
          <p:cNvPr id="9" name="Rectangular Callout 8"/>
          <p:cNvSpPr/>
          <p:nvPr/>
        </p:nvSpPr>
        <p:spPr>
          <a:xfrm>
            <a:off x="6054775" y="910233"/>
            <a:ext cx="2278503" cy="744290"/>
          </a:xfrm>
          <a:prstGeom prst="wedgeRectCallout">
            <a:avLst>
              <a:gd name="adj1" fmla="val -75937"/>
              <a:gd name="adj2" fmla="val 3601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solidFill>
                  <a:schemeClr val="dk1"/>
                </a:solidFill>
                <a:cs typeface="Arial"/>
                <a:sym typeface="Arial"/>
              </a:rPr>
              <a:t>Poisoning of all information harvest sources and comprehensive policy settings to intercept un-authorised network movement</a:t>
            </a:r>
            <a:endParaRPr lang="en-IE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5976" y="2504985"/>
            <a:ext cx="299286" cy="279695"/>
          </a:xfrm>
          <a:prstGeom prst="rect">
            <a:avLst/>
          </a:prstGeom>
          <a:effectLst>
            <a:reflection stA="0" endPos="65000" dist="50800" dir="5400000" sy="-100000" algn="bl" rotWithShape="0"/>
          </a:effectLst>
        </p:spPr>
      </p:pic>
      <p:sp>
        <p:nvSpPr>
          <p:cNvPr id="11" name="Rectangular Callout 10"/>
          <p:cNvSpPr/>
          <p:nvPr/>
        </p:nvSpPr>
        <p:spPr>
          <a:xfrm>
            <a:off x="6054776" y="3080478"/>
            <a:ext cx="2278503" cy="723309"/>
          </a:xfrm>
          <a:prstGeom prst="wedgeRectCallout">
            <a:avLst>
              <a:gd name="adj1" fmla="val -57515"/>
              <a:gd name="adj2" fmla="val -671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solidFill>
                  <a:schemeClr val="dk1"/>
                </a:solidFill>
                <a:cs typeface="Arial"/>
                <a:sym typeface="Arial"/>
              </a:rPr>
              <a:t>Continuous monitoring in standalone mode and Open API Integration with most enterprise monitoring / SOC investment tools </a:t>
            </a:r>
            <a:endParaRPr lang="en-IE" sz="1000" dirty="0"/>
          </a:p>
        </p:txBody>
      </p:sp>
      <p:sp>
        <p:nvSpPr>
          <p:cNvPr id="12" name="Rectangular Callout 11"/>
          <p:cNvSpPr/>
          <p:nvPr/>
        </p:nvSpPr>
        <p:spPr>
          <a:xfrm>
            <a:off x="1710751" y="4259873"/>
            <a:ext cx="2183070" cy="786177"/>
          </a:xfrm>
          <a:prstGeom prst="wedgeRectCallout">
            <a:avLst>
              <a:gd name="adj1" fmla="val 57287"/>
              <a:gd name="adj2" fmla="val -6953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Alerts for Policy violation around un-authorised movement and intrusion eviction from the network in auto/manual mode</a:t>
            </a:r>
            <a:endParaRPr lang="en-IE" sz="1000" dirty="0">
              <a:solidFill>
                <a:schemeClr val="dk1"/>
              </a:solidFill>
              <a:ea typeface="Arial"/>
              <a:cs typeface="Arial"/>
            </a:endParaRPr>
          </a:p>
        </p:txBody>
      </p:sp>
      <p:sp>
        <p:nvSpPr>
          <p:cNvPr id="13" name="Rectangular Callout 12"/>
          <p:cNvSpPr/>
          <p:nvPr/>
        </p:nvSpPr>
        <p:spPr>
          <a:xfrm>
            <a:off x="271696" y="2713414"/>
            <a:ext cx="2124960" cy="801779"/>
          </a:xfrm>
          <a:prstGeom prst="wedgeRectCallout">
            <a:avLst>
              <a:gd name="adj1" fmla="val 73204"/>
              <a:gd name="adj2" fmla="val -103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000" dirty="0">
                <a:solidFill>
                  <a:schemeClr val="dk1"/>
                </a:solidFill>
                <a:ea typeface="Arial"/>
                <a:cs typeface="Arial"/>
                <a:sym typeface="Arial"/>
              </a:rPr>
              <a:t>Out of box reporting and integration with other COTS products</a:t>
            </a:r>
            <a:endParaRPr lang="en-IE" sz="1000" dirty="0">
              <a:solidFill>
                <a:schemeClr val="dk1"/>
              </a:solidFill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492691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9"/>
          <p:cNvSpPr>
            <a:spLocks noGrp="1"/>
          </p:cNvSpPr>
          <p:nvPr>
            <p:ph type="sldNum" sz="quarter" idx="4294967295"/>
          </p:nvPr>
        </p:nvSpPr>
        <p:spPr>
          <a:xfrm>
            <a:off x="6781800" y="478155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</a:lstStyle>
          <a:p>
            <a:pPr algn="r"/>
            <a:r>
              <a:rPr lang="en-US" sz="1200" dirty="0"/>
              <a:t>www.ridgebacknet.com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71500" y="221062"/>
            <a:ext cx="8001000" cy="438150"/>
          </a:xfrm>
        </p:spPr>
        <p:txBody>
          <a:bodyPr>
            <a:normAutofit/>
          </a:bodyPr>
          <a:lstStyle/>
          <a:p>
            <a:r>
              <a:rPr lang="en-US" sz="2000" dirty="0"/>
              <a:t>	</a:t>
            </a:r>
            <a:r>
              <a:rPr lang="en-US" sz="2000" b="1" dirty="0">
                <a:latin typeface="+mn-lt"/>
              </a:rPr>
              <a:t>PLUG-N-PLAY DEPLOYMENT AND OPERATIONAL EASE</a:t>
            </a:r>
            <a:endParaRPr lang="en-IN" sz="2000" b="1" dirty="0">
              <a:latin typeface="+mn-lt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36420" y="1735285"/>
            <a:ext cx="3719947" cy="27120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Extremely small product footprint</a:t>
            </a:r>
          </a:p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Agent-less</a:t>
            </a:r>
          </a:p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Quick and simple to install</a:t>
            </a:r>
          </a:p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network modifications</a:t>
            </a:r>
          </a:p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Not resources and labour intensive</a:t>
            </a:r>
          </a:p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Industry Agnostic</a:t>
            </a:r>
          </a:p>
          <a:p>
            <a:pPr marL="102870" lvl="0" indent="0" algn="just">
              <a:lnSpc>
                <a:spcPct val="100000"/>
              </a:lnSpc>
              <a:spcBef>
                <a:spcPts val="800"/>
              </a:spcBef>
              <a:spcAft>
                <a:spcPts val="1200"/>
              </a:spcAft>
              <a:buClr>
                <a:schemeClr val="accent2"/>
              </a:buClr>
              <a:buNone/>
            </a:pP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5081155" y="1721429"/>
            <a:ext cx="3719947" cy="271202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Autonomous &amp; Real Time Operation</a:t>
            </a:r>
          </a:p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/>
                </a:solidFill>
              </a:rPr>
              <a:t>Highly Scalable</a:t>
            </a:r>
          </a:p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No learning curve for people</a:t>
            </a:r>
          </a:p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IN" sz="1200" dirty="0">
                <a:solidFill>
                  <a:schemeClr val="tx1"/>
                </a:solidFill>
              </a:rPr>
              <a:t>No more Big Data problems : 100% accurate </a:t>
            </a:r>
            <a:endParaRPr lang="en-US" sz="1200" dirty="0">
              <a:solidFill>
                <a:schemeClr val="tx1"/>
              </a:solidFill>
            </a:endParaRPr>
          </a:p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Easy Integration with the ecosystem</a:t>
            </a:r>
          </a:p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Effective management of network policy &amp;   compliance</a:t>
            </a:r>
          </a:p>
          <a:p>
            <a:pPr marL="274320" algn="just">
              <a:lnSpc>
                <a:spcPct val="100000"/>
              </a:lnSpc>
              <a:spcBef>
                <a:spcPts val="800"/>
              </a:spcBef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chemeClr val="tx1"/>
                </a:solidFill>
              </a:rPr>
              <a:t>Forensic Analysis &amp; Compliance Reports</a:t>
            </a:r>
          </a:p>
          <a:p>
            <a:pPr marL="0" lvl="0" indent="0" algn="just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None/>
            </a:pPr>
            <a:endParaRPr lang="en-IN" sz="1200" dirty="0">
              <a:solidFill>
                <a:schemeClr val="tx1"/>
              </a:solidFill>
            </a:endParaRPr>
          </a:p>
        </p:txBody>
      </p:sp>
      <p:sp>
        <p:nvSpPr>
          <p:cNvPr id="10" name="Content Placeholder 5"/>
          <p:cNvSpPr>
            <a:spLocks noGrp="1"/>
          </p:cNvSpPr>
          <p:nvPr>
            <p:ph idx="1"/>
          </p:nvPr>
        </p:nvSpPr>
        <p:spPr>
          <a:xfrm>
            <a:off x="436420" y="1122218"/>
            <a:ext cx="3719947" cy="429488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108000" algn="ctr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None/>
            </a:pPr>
            <a:r>
              <a:rPr lang="en-US" sz="1600" b="1" dirty="0">
                <a:solidFill>
                  <a:schemeClr val="bg1"/>
                </a:solidFill>
              </a:rPr>
              <a:t>Plug – n – Play Deployment</a:t>
            </a:r>
          </a:p>
          <a:p>
            <a:pPr marL="0" lvl="0" indent="0" algn="just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None/>
            </a:pPr>
            <a:endParaRPr lang="en-IN" sz="1600" b="1" dirty="0">
              <a:solidFill>
                <a:schemeClr val="bg1"/>
              </a:solidFill>
            </a:endParaRPr>
          </a:p>
        </p:txBody>
      </p:sp>
      <p:sp>
        <p:nvSpPr>
          <p:cNvPr id="12" name="Content Placeholder 5"/>
          <p:cNvSpPr>
            <a:spLocks noGrp="1"/>
          </p:cNvSpPr>
          <p:nvPr>
            <p:ph idx="1"/>
          </p:nvPr>
        </p:nvSpPr>
        <p:spPr>
          <a:xfrm>
            <a:off x="5025777" y="1118753"/>
            <a:ext cx="3719947" cy="429488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108000" algn="ctr">
              <a:lnSpc>
                <a:spcPct val="100000"/>
              </a:lnSpc>
              <a:spcBef>
                <a:spcPts val="800"/>
              </a:spcBef>
              <a:buClr>
                <a:schemeClr val="bg1"/>
              </a:buClr>
              <a:buNone/>
            </a:pPr>
            <a:r>
              <a:rPr lang="en-US" sz="1600" b="1" dirty="0">
                <a:solidFill>
                  <a:schemeClr val="bg1"/>
                </a:solidFill>
              </a:rPr>
              <a:t>Operational Ease</a:t>
            </a:r>
          </a:p>
          <a:p>
            <a:pPr marL="0" lvl="0" indent="0" algn="just">
              <a:lnSpc>
                <a:spcPct val="150000"/>
              </a:lnSpc>
              <a:spcAft>
                <a:spcPts val="1200"/>
              </a:spcAft>
              <a:buClr>
                <a:schemeClr val="accent2"/>
              </a:buClr>
              <a:buNone/>
            </a:pPr>
            <a:endParaRPr lang="en-IN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2615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0" y="906780"/>
            <a:ext cx="9144000" cy="3048000"/>
          </a:xfrm>
        </p:spPr>
        <p:txBody>
          <a:bodyPr/>
          <a:lstStyle/>
          <a:p>
            <a:r>
              <a:rPr lang="en-IE" sz="1600" dirty="0"/>
              <a:t>Real time visibility &amp; Monitoring of Network Hygiene</a:t>
            </a:r>
          </a:p>
          <a:p>
            <a:r>
              <a:rPr lang="en-IE" sz="1600" dirty="0"/>
              <a:t>Factual Monitoring : Elimination of False Alerts, Zero False Positives </a:t>
            </a:r>
          </a:p>
          <a:p>
            <a:r>
              <a:rPr lang="en-IE" sz="1600" dirty="0"/>
              <a:t>Ease of deployment : Agentless and scalable across all types of networks</a:t>
            </a:r>
          </a:p>
          <a:p>
            <a:r>
              <a:rPr lang="en-IE" sz="1600" dirty="0"/>
              <a:t>Obfuscate Intruder’s network Monitoring : Hostile Real Time deception  </a:t>
            </a:r>
          </a:p>
          <a:p>
            <a:r>
              <a:rPr lang="en-IE" sz="1600" dirty="0"/>
              <a:t>Minimal training needs</a:t>
            </a:r>
          </a:p>
          <a:p>
            <a:r>
              <a:rPr lang="en-IE" sz="1600" dirty="0"/>
              <a:t>Integration with existing investments</a:t>
            </a:r>
          </a:p>
          <a:p>
            <a:r>
              <a:rPr lang="en-IE" sz="1600" dirty="0"/>
              <a:t>Supports Compliance requirements </a:t>
            </a:r>
          </a:p>
          <a:p>
            <a:pPr marL="88900" indent="0">
              <a:buNone/>
            </a:pPr>
            <a:endParaRPr lang="en-IE" sz="1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RIDGEBACK BENEFITS</a:t>
            </a:r>
            <a:endParaRPr lang="en-IE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www.ridgebacknet.com</a:t>
            </a:r>
            <a:endParaRPr lang="en-IN" b="0" dirty="0">
              <a:solidFill>
                <a:srgbClr val="8888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9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E3A60-3E76-4FFD-9FBB-9BF095A6C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21062"/>
            <a:ext cx="8572500" cy="438150"/>
          </a:xfrm>
        </p:spPr>
        <p:txBody>
          <a:bodyPr/>
          <a:lstStyle/>
          <a:p>
            <a:r>
              <a:rPr lang="en-US" sz="2000" dirty="0"/>
              <a:t> RIDGEBACK: ILLUSTRATIVE SCREEN VIEWS</a:t>
            </a:r>
            <a:endParaRPr lang="en-GB" sz="2000" dirty="0"/>
          </a:p>
        </p:txBody>
      </p:sp>
      <p:pic>
        <p:nvPicPr>
          <p:cNvPr id="11" name="Google Shape;323;p58">
            <a:extLst>
              <a:ext uri="{FF2B5EF4-FFF2-40B4-BE49-F238E27FC236}">
                <a16:creationId xmlns:a16="http://schemas.microsoft.com/office/drawing/2014/main" id="{CF454F10-E647-4458-B207-4F4B1C46367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980" y="1663525"/>
            <a:ext cx="2992195" cy="26880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2" name="Google Shape;318;p58">
            <a:extLst>
              <a:ext uri="{FF2B5EF4-FFF2-40B4-BE49-F238E27FC236}">
                <a16:creationId xmlns:a16="http://schemas.microsoft.com/office/drawing/2014/main" id="{CAE0117D-B380-4580-926F-7DB256808946}"/>
              </a:ext>
            </a:extLst>
          </p:cNvPr>
          <p:cNvSpPr/>
          <p:nvPr/>
        </p:nvSpPr>
        <p:spPr>
          <a:xfrm>
            <a:off x="2993360" y="1095007"/>
            <a:ext cx="2992195" cy="507791"/>
          </a:xfrm>
          <a:prstGeom prst="rect">
            <a:avLst/>
          </a:prstGeom>
          <a:noFill/>
          <a:ln w="31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1" i="0" u="none" strike="noStrike" cap="none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Unparalleled Visibility  </a:t>
            </a:r>
            <a:r>
              <a:rPr lang="en-IN" sz="900" b="1" i="0" u="none" strike="noStrike" cap="none" dirty="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across the entire organization providing details about Network Architecture and Communication</a:t>
            </a:r>
            <a:endParaRPr sz="2000" b="1" dirty="0"/>
          </a:p>
        </p:txBody>
      </p:sp>
      <p:pic>
        <p:nvPicPr>
          <p:cNvPr id="13" name="Google Shape;320;p58">
            <a:extLst>
              <a:ext uri="{FF2B5EF4-FFF2-40B4-BE49-F238E27FC236}">
                <a16:creationId xmlns:a16="http://schemas.microsoft.com/office/drawing/2014/main" id="{DEE1F610-5A2B-4ECC-BA75-927ADF35436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878" y="1642502"/>
            <a:ext cx="2887648" cy="270904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19;p58">
            <a:extLst>
              <a:ext uri="{FF2B5EF4-FFF2-40B4-BE49-F238E27FC236}">
                <a16:creationId xmlns:a16="http://schemas.microsoft.com/office/drawing/2014/main" id="{90F40A04-0354-4D85-B1AB-C556A45CFD1F}"/>
              </a:ext>
            </a:extLst>
          </p:cNvPr>
          <p:cNvSpPr/>
          <p:nvPr/>
        </p:nvSpPr>
        <p:spPr>
          <a:xfrm>
            <a:off x="6093987" y="1105825"/>
            <a:ext cx="2891162" cy="507791"/>
          </a:xfrm>
          <a:prstGeom prst="rect">
            <a:avLst/>
          </a:prstGeom>
          <a:noFill/>
          <a:ln w="31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900" b="1" dirty="0">
                <a:solidFill>
                  <a:schemeClr val="accent2"/>
                </a:solidFill>
                <a:latin typeface="Lato"/>
                <a:sym typeface="Lato"/>
              </a:rPr>
              <a:t>Real time visibility into the Threat Landscape  </a:t>
            </a:r>
            <a:r>
              <a:rPr lang="en-IN" sz="900" b="1" dirty="0">
                <a:latin typeface="Lato"/>
                <a:sym typeface="Lato"/>
              </a:rPr>
              <a:t>across the organization</a:t>
            </a:r>
          </a:p>
          <a:p>
            <a:pPr algn="ctr"/>
            <a:endParaRPr sz="900" b="1" dirty="0">
              <a:latin typeface="Lato"/>
            </a:endParaRPr>
          </a:p>
        </p:txBody>
      </p:sp>
      <p:sp>
        <p:nvSpPr>
          <p:cNvPr id="25" name="Slide Number Placeholder 19">
            <a:extLst>
              <a:ext uri="{FF2B5EF4-FFF2-40B4-BE49-F238E27FC236}">
                <a16:creationId xmlns:a16="http://schemas.microsoft.com/office/drawing/2014/main" id="{57E46529-AF5D-45A1-A632-E83B9B0ADD82}"/>
              </a:ext>
            </a:extLst>
          </p:cNvPr>
          <p:cNvSpPr txBox="1">
            <a:spLocks/>
          </p:cNvSpPr>
          <p:nvPr/>
        </p:nvSpPr>
        <p:spPr>
          <a:xfrm>
            <a:off x="6781800" y="47815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www.ridgebacknet.com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D12A8-6137-4F24-B383-C514F0879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8" y="1663525"/>
            <a:ext cx="2810779" cy="2688024"/>
          </a:xfrm>
          <a:prstGeom prst="rect">
            <a:avLst/>
          </a:prstGeom>
        </p:spPr>
      </p:pic>
      <p:sp>
        <p:nvSpPr>
          <p:cNvPr id="26" name="Google Shape;318;p58">
            <a:extLst>
              <a:ext uri="{FF2B5EF4-FFF2-40B4-BE49-F238E27FC236}">
                <a16:creationId xmlns:a16="http://schemas.microsoft.com/office/drawing/2014/main" id="{3E7D2E5A-3EEA-4C09-8395-48444390B072}"/>
              </a:ext>
            </a:extLst>
          </p:cNvPr>
          <p:cNvSpPr/>
          <p:nvPr/>
        </p:nvSpPr>
        <p:spPr>
          <a:xfrm>
            <a:off x="158182" y="1105516"/>
            <a:ext cx="2739096" cy="369291"/>
          </a:xfrm>
          <a:prstGeom prst="rect">
            <a:avLst/>
          </a:prstGeom>
          <a:noFill/>
          <a:ln w="31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1" i="0" u="none" strike="noStrike" cap="none" dirty="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Network Graph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900" b="1" dirty="0">
                <a:latin typeface="Lato"/>
                <a:sym typeface="Lato"/>
              </a:rPr>
              <a:t>Centralized View across the organization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140684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541696F-8279-4657-80F6-0B9997EC94A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1510" y="1695580"/>
            <a:ext cx="2908870" cy="2594481"/>
          </a:xfrm>
          <a:prstGeom prst="rect">
            <a:avLst/>
          </a:prstGeom>
        </p:spPr>
      </p:pic>
      <p:sp>
        <p:nvSpPr>
          <p:cNvPr id="16" name="Google Shape;321;p58">
            <a:extLst>
              <a:ext uri="{FF2B5EF4-FFF2-40B4-BE49-F238E27FC236}">
                <a16:creationId xmlns:a16="http://schemas.microsoft.com/office/drawing/2014/main" id="{B3580418-2CA6-495E-83B3-4E159D4BC8E0}"/>
              </a:ext>
            </a:extLst>
          </p:cNvPr>
          <p:cNvSpPr/>
          <p:nvPr/>
        </p:nvSpPr>
        <p:spPr>
          <a:xfrm>
            <a:off x="148966" y="1029625"/>
            <a:ext cx="2887648" cy="369291"/>
          </a:xfrm>
          <a:prstGeom prst="rect">
            <a:avLst/>
          </a:prstGeom>
          <a:noFill/>
          <a:ln w="31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900" b="1" dirty="0">
                <a:solidFill>
                  <a:schemeClr val="accent2"/>
                </a:solidFill>
                <a:latin typeface="Lato"/>
                <a:sym typeface="Lato"/>
              </a:rPr>
              <a:t>Detection of missing assets, </a:t>
            </a:r>
            <a:r>
              <a:rPr lang="en-IN" sz="900" b="1" dirty="0">
                <a:latin typeface="Lato"/>
                <a:sym typeface="Lato"/>
              </a:rPr>
              <a:t>Indication of possible threat - Ideal scenario for Man-in-the-Middle</a:t>
            </a:r>
            <a:endParaRPr sz="900" b="1" dirty="0">
              <a:latin typeface="Lato"/>
            </a:endParaRPr>
          </a:p>
        </p:txBody>
      </p:sp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15B6537A-47FE-453F-A0E9-2B8462F84EAF}"/>
              </a:ext>
            </a:extLst>
          </p:cNvPr>
          <p:cNvSpPr txBox="1">
            <a:spLocks/>
          </p:cNvSpPr>
          <p:nvPr/>
        </p:nvSpPr>
        <p:spPr>
          <a:xfrm>
            <a:off x="6781800" y="478155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>
                <a:solidFill>
                  <a:schemeClr val="bg1"/>
                </a:solidFill>
                <a:latin typeface="Lato" pitchFamily="34" charset="0"/>
                <a:ea typeface="Lato" pitchFamily="34" charset="0"/>
                <a:cs typeface="Lato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www.ridgebacknet.com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A1BF3B2B-D09C-4A6E-9444-9B50EDBB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21062"/>
            <a:ext cx="8572500" cy="438150"/>
          </a:xfrm>
        </p:spPr>
        <p:txBody>
          <a:bodyPr/>
          <a:lstStyle/>
          <a:p>
            <a:r>
              <a:rPr lang="en-US" sz="2000" dirty="0"/>
              <a:t> RIDGEBACK: ILLUSTRATIVE SCREEN VIEWS</a:t>
            </a:r>
            <a:endParaRPr lang="en-GB" sz="2000" dirty="0"/>
          </a:p>
        </p:txBody>
      </p:sp>
      <p:sp>
        <p:nvSpPr>
          <p:cNvPr id="18" name="Google Shape;319;p58">
            <a:extLst>
              <a:ext uri="{FF2B5EF4-FFF2-40B4-BE49-F238E27FC236}">
                <a16:creationId xmlns:a16="http://schemas.microsoft.com/office/drawing/2014/main" id="{08C0E553-747A-4938-8466-7EDE6788B19C}"/>
              </a:ext>
            </a:extLst>
          </p:cNvPr>
          <p:cNvSpPr/>
          <p:nvPr/>
        </p:nvSpPr>
        <p:spPr>
          <a:xfrm>
            <a:off x="3185161" y="1026732"/>
            <a:ext cx="2862813" cy="646290"/>
          </a:xfrm>
          <a:prstGeom prst="rect">
            <a:avLst/>
          </a:prstGeom>
          <a:noFill/>
          <a:ln w="31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900" b="1" dirty="0">
                <a:solidFill>
                  <a:schemeClr val="accent2"/>
                </a:solidFill>
                <a:latin typeface="Lato"/>
                <a:sym typeface="Lato"/>
              </a:rPr>
              <a:t>Detection of new threats - </a:t>
            </a:r>
            <a:r>
              <a:rPr lang="en-IN" sz="900" b="1" dirty="0">
                <a:latin typeface="Lato"/>
                <a:sym typeface="Lato"/>
              </a:rPr>
              <a:t>For e.g. LLMNR: </a:t>
            </a:r>
            <a:r>
              <a:rPr lang="en-US" sz="900" b="1" dirty="0">
                <a:latin typeface="Lato"/>
              </a:rPr>
              <a:t>One of the biggest targeted threats to internal network environments today that leads to credential theft</a:t>
            </a:r>
            <a:endParaRPr sz="900" b="1" dirty="0">
              <a:latin typeface="La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4AA6A8-861B-40C2-BA83-C03598DFF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078" y="1695581"/>
            <a:ext cx="2973746" cy="2594480"/>
          </a:xfrm>
          <a:prstGeom prst="rect">
            <a:avLst/>
          </a:prstGeom>
        </p:spPr>
      </p:pic>
      <p:sp>
        <p:nvSpPr>
          <p:cNvPr id="19" name="Google Shape;321;p58">
            <a:extLst>
              <a:ext uri="{FF2B5EF4-FFF2-40B4-BE49-F238E27FC236}">
                <a16:creationId xmlns:a16="http://schemas.microsoft.com/office/drawing/2014/main" id="{832627A5-E416-40E9-B03C-E3341452BFE9}"/>
              </a:ext>
            </a:extLst>
          </p:cNvPr>
          <p:cNvSpPr/>
          <p:nvPr/>
        </p:nvSpPr>
        <p:spPr>
          <a:xfrm>
            <a:off x="6092566" y="1029625"/>
            <a:ext cx="2887648" cy="369291"/>
          </a:xfrm>
          <a:prstGeom prst="rect">
            <a:avLst/>
          </a:prstGeom>
          <a:noFill/>
          <a:ln w="317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IN" sz="900" b="1" dirty="0">
                <a:solidFill>
                  <a:schemeClr val="accent2"/>
                </a:solidFill>
                <a:latin typeface="Lato"/>
                <a:sym typeface="Lato"/>
              </a:rPr>
              <a:t>Active Reconnaissance </a:t>
            </a:r>
            <a:r>
              <a:rPr lang="en-IN" sz="900" b="1" dirty="0">
                <a:latin typeface="Lato"/>
                <a:sym typeface="Lato"/>
              </a:rPr>
              <a:t>indicating effort to gather information across the  network</a:t>
            </a:r>
            <a:endParaRPr sz="900" b="1" dirty="0">
              <a:latin typeface="Lato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AD32B40-8523-4F5B-A4FF-DA6A58785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161" y="1695581"/>
            <a:ext cx="2786135" cy="25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07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37BCF7"/>
      </a:accent2>
      <a:accent3>
        <a:srgbClr val="FFEF21"/>
      </a:accent3>
      <a:accent4>
        <a:srgbClr val="FDDA09"/>
      </a:accent4>
      <a:accent5>
        <a:srgbClr val="31BD66"/>
      </a:accent5>
      <a:accent6>
        <a:srgbClr val="57E784"/>
      </a:accent6>
      <a:hlink>
        <a:srgbClr val="0070C0"/>
      </a:hlink>
      <a:folHlink>
        <a:srgbClr val="37BCF7"/>
      </a:folHlink>
    </a:clrScheme>
    <a:fontScheme name="Custom 2">
      <a:majorFont>
        <a:latin typeface="Lato 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83646</TotalTime>
  <Words>856</Words>
  <Application>Microsoft Office PowerPoint</Application>
  <PresentationFormat>On-screen Show (16:9)</PresentationFormat>
  <Paragraphs>164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Gisha</vt:lpstr>
      <vt:lpstr>Helvetica Neue</vt:lpstr>
      <vt:lpstr>Lato</vt:lpstr>
      <vt:lpstr>Lato </vt:lpstr>
      <vt:lpstr>Wingdings</vt:lpstr>
      <vt:lpstr>Office Theme</vt:lpstr>
      <vt:lpstr>RIDGEBACK ADAPTIVE SECURITY</vt:lpstr>
      <vt:lpstr>     TRADITIONAL SECURITY IS BEING BREACHED CONSISTENTLY</vt:lpstr>
      <vt:lpstr>RIDGEBACK OVERVIEW</vt:lpstr>
      <vt:lpstr>PowerPoint Presentation</vt:lpstr>
      <vt:lpstr>PowerPoint Presentation</vt:lpstr>
      <vt:lpstr> PLUG-N-PLAY DEPLOYMENT AND OPERATIONAL EASE</vt:lpstr>
      <vt:lpstr>RIDGEBACK BENEFITS</vt:lpstr>
      <vt:lpstr> RIDGEBACK: ILLUSTRATIVE SCREEN VIEWS</vt:lpstr>
      <vt:lpstr> RIDGEBACK: ILLUSTRATIVE SCREEN VIEWS</vt:lpstr>
      <vt:lpstr> RIDGEBACK: REPORTS DASHBOARDS &amp; ATTACK SURFACE</vt:lpstr>
      <vt:lpstr> TEAM AND LOCATIONS</vt:lpstr>
      <vt:lpstr>PowerPoint Presentation</vt:lpstr>
      <vt:lpstr>Suren Kulkarni Vice President  suren@ridgebacknet.com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Ridgeback</dc:title>
  <dc:creator>Scott Fogarty</dc:creator>
  <cp:lastModifiedBy>Surendra ulkarni</cp:lastModifiedBy>
  <cp:revision>2524</cp:revision>
  <cp:lastPrinted>2019-07-02T16:36:41Z</cp:lastPrinted>
  <dcterms:created xsi:type="dcterms:W3CDTF">2016-05-03T13:33:12Z</dcterms:created>
  <dcterms:modified xsi:type="dcterms:W3CDTF">2019-10-18T07:33:59Z</dcterms:modified>
</cp:coreProperties>
</file>